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68" r:id="rId2"/>
    <p:sldId id="301" r:id="rId3"/>
    <p:sldId id="273" r:id="rId4"/>
    <p:sldId id="274" r:id="rId5"/>
    <p:sldId id="271" r:id="rId6"/>
    <p:sldId id="262" r:id="rId7"/>
    <p:sldId id="275" r:id="rId8"/>
    <p:sldId id="302" r:id="rId9"/>
    <p:sldId id="300" r:id="rId10"/>
    <p:sldId id="258" r:id="rId11"/>
    <p:sldId id="265" r:id="rId12"/>
    <p:sldId id="276" r:id="rId13"/>
    <p:sldId id="267" r:id="rId14"/>
    <p:sldId id="278" r:id="rId15"/>
    <p:sldId id="315" r:id="rId16"/>
    <p:sldId id="316" r:id="rId17"/>
    <p:sldId id="269" r:id="rId18"/>
    <p:sldId id="281" r:id="rId19"/>
    <p:sldId id="282" r:id="rId20"/>
    <p:sldId id="283" r:id="rId21"/>
    <p:sldId id="304" r:id="rId22"/>
    <p:sldId id="284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311" r:id="rId33"/>
    <p:sldId id="313" r:id="rId34"/>
    <p:sldId id="314" r:id="rId35"/>
    <p:sldId id="305" r:id="rId36"/>
    <p:sldId id="308" r:id="rId37"/>
    <p:sldId id="307" r:id="rId38"/>
    <p:sldId id="309" r:id="rId39"/>
    <p:sldId id="310" r:id="rId40"/>
    <p:sldId id="303" r:id="rId41"/>
    <p:sldId id="277" r:id="rId42"/>
    <p:sldId id="299" r:id="rId43"/>
    <p:sldId id="318" r:id="rId44"/>
    <p:sldId id="295" r:id="rId45"/>
    <p:sldId id="296" r:id="rId46"/>
    <p:sldId id="297" r:id="rId47"/>
    <p:sldId id="298" r:id="rId48"/>
    <p:sldId id="312" r:id="rId49"/>
    <p:sldId id="31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3885" autoAdjust="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D286C-EDB6-4535-89AA-552DF4D192A7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6B01C-3E94-4E32-9724-D7CD8A17F9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451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6B01C-3E94-4E32-9724-D7CD8A17F9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13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85C9-FC26-4E37-A316-F7F6F7AF756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54951" y="1447796"/>
            <a:ext cx="8825660" cy="3329577"/>
          </a:xfrm>
        </p:spPr>
        <p:txBody>
          <a:bodyPr anchor="b"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D77416-47F3-4F87-941C-FACB23B4BE7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4951" y="4777383"/>
            <a:ext cx="8825660" cy="861419"/>
          </a:xfrm>
        </p:spPr>
        <p:txBody>
          <a:bodyPr/>
          <a:lstStyle>
            <a:lvl1pPr marL="0" indent="0">
              <a:buNone/>
              <a:defRPr cap="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65074-ED8C-4D6F-9DC3-AEAAA9A76D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669EDD-6C10-4CC2-AB4D-7A4F9E554FB1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2C230-2F86-4C53-99A4-118E17B6F92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3D168-E10A-4B75-9AE6-415185E3AF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E7146C-4FEF-4FE8-8B6B-225E54EFFAA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8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E8DD-90EB-409C-8E81-A82ED215A2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60" y="4800590"/>
            <a:ext cx="8825660" cy="566735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7D3218-6565-4663-8493-D7A8819A84B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54951" y="685800"/>
            <a:ext cx="8825660" cy="3640665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0D673-1EBF-4F80-97A6-D56B4BE9A3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60" y="5367326"/>
            <a:ext cx="8825651" cy="493711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BAAC0-273E-43F9-96C9-FD75C4C6E1F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10C8FC-6D25-40A2-B4AB-10623B4C87DA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545BD-2F66-4976-96D3-DE7AE61C0D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BB45D-1789-4440-9388-67784B5040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981BE3-9313-42D9-AE7C-133A970CAD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79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1CAEB-64BB-4A0B-8533-35CE9B9BDB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1447796"/>
            <a:ext cx="8825660" cy="1981203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D4079C5-397A-4990-A9F9-68F1D4F0C1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3657600"/>
            <a:ext cx="8825660" cy="2362196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F3003-4B88-48F3-8751-9EB3B2F180A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840AD8-D0D4-459E-B850-A2DB15533D49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1F159-63B7-42D5-9429-E8DDA59B587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34311-8B0F-46AC-98EA-DC29E9EDD0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2425A9-5A7D-447B-B44E-E2312637A60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8125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F121-F496-4B40-A7A4-24B72E838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74797" y="1447796"/>
            <a:ext cx="7999317" cy="2323371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04EC503-B962-4ACE-A637-ECD9575C01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30398" y="3771177"/>
            <a:ext cx="7279648" cy="342177"/>
          </a:xfrm>
        </p:spPr>
        <p:txBody>
          <a:bodyPr/>
          <a:lstStyle>
            <a:lvl1pPr marL="0" indent="0">
              <a:buNone/>
              <a:defRPr sz="1400" cap="sm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45676-4E2C-477F-8576-5EF30CC8E11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4350660"/>
            <a:ext cx="8825660" cy="1676396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5EFC2F-9A33-4ECC-B1FB-9158EF93BF1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CE409C-ADBB-4819-AF99-4B71DB7CA6A5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3BC7D5-A28D-4C93-B050-ADFB96225F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F8FBE8-8843-4FDD-AC13-1C19A2AE8B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19CFE3-804B-49AB-B464-E3B9463CBF71}" type="slidenum">
              <a:t>‹#›</a:t>
            </a:fld>
            <a:endParaRPr 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37F85707-AB2D-4EC9-8C46-BD9917DC5E29}"/>
              </a:ext>
            </a:extLst>
          </p:cNvPr>
          <p:cNvSpPr txBox="1"/>
          <p:nvPr/>
        </p:nvSpPr>
        <p:spPr>
          <a:xfrm>
            <a:off x="898297" y="971257"/>
            <a:ext cx="801910" cy="1969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200" b="0" i="0" u="none" strike="noStrike" kern="1200" cap="none" spc="0" baseline="0">
                <a:solidFill>
                  <a:srgbClr val="8AD0D6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E1F5844-F662-46A5-9702-70227B6E5FC1}"/>
              </a:ext>
            </a:extLst>
          </p:cNvPr>
          <p:cNvSpPr txBox="1"/>
          <p:nvPr/>
        </p:nvSpPr>
        <p:spPr>
          <a:xfrm>
            <a:off x="9330491" y="2613784"/>
            <a:ext cx="801910" cy="1969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200" b="0" i="0" u="none" strike="noStrike" kern="1200" cap="none" spc="0" baseline="0">
                <a:solidFill>
                  <a:srgbClr val="8AD0D6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0445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743D4-A7F9-4A86-9444-D0BCED833C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3124203"/>
            <a:ext cx="8825660" cy="1653180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D6EC0-08BD-4FA4-B739-36C65B5565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4777383"/>
            <a:ext cx="8825660" cy="860395"/>
          </a:xfrm>
        </p:spPr>
        <p:txBody>
          <a:bodyPr/>
          <a:lstStyle>
            <a:lvl1pPr marL="0" indent="0">
              <a:buNone/>
              <a:defRPr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C797C-0677-4259-BBD5-4D9B4F7474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01A564-5548-4D1E-B960-390ECE492E97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CDFA2-C2F7-41E1-AD69-FDA95AF5C9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DF301-9099-445A-BA4E-ABECB5D409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5E3ED4-FCCF-4005-9E7C-72A0727C2DD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09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58C1-1AA7-4DAD-A3E8-08DA885B2BC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267FB-41C9-449E-A984-75FEF9130D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947" y="1981203"/>
            <a:ext cx="294686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4A5F9-5342-4CF0-9DEA-E3CA738A99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2667003"/>
            <a:ext cx="292735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5ADC1-7EE1-444B-9ECB-6F31237F4F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3657" y="1981203"/>
            <a:ext cx="2936238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32E7FDE-1896-4E39-A6BA-3333CAFAC5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73105" y="2667003"/>
            <a:ext cx="294679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4756B3B-A1E5-4753-A4D9-92DAE137D9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1981203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0001120-93BE-4562-8B9A-73D06CE65D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2667003"/>
            <a:ext cx="2932115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996BD6C1-274E-486A-A962-357401FBBB55}"/>
              </a:ext>
            </a:extLst>
          </p:cNvPr>
          <p:cNvCxnSpPr/>
          <p:nvPr/>
        </p:nvCxnSpPr>
        <p:spPr>
          <a:xfrm>
            <a:off x="3726143" y="2133596"/>
            <a:ext cx="0" cy="396240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CB0FE6D3-C278-47B6-9D1D-7CF294E3AE6A}"/>
              </a:ext>
            </a:extLst>
          </p:cNvPr>
          <p:cNvCxnSpPr/>
          <p:nvPr/>
        </p:nvCxnSpPr>
        <p:spPr>
          <a:xfrm>
            <a:off x="6962223" y="2133596"/>
            <a:ext cx="0" cy="396688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1CD3308-43B2-4D18-9E5C-62B3283417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EF0DB3-FD2A-41FA-9C6B-545B7A1AABA0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D62B627-5EFA-4AAE-9BDC-27EB3CA6D8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9100AF1-43ED-42C5-A38E-F9F9818169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48D351-87B8-4C80-8575-288C6653DF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58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B064D-6D2C-4FB8-8CD5-C52B77D10C7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B1EAD-A660-427B-B876-8791522B08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4250945"/>
            <a:ext cx="2940052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30BA3D9-CA49-430C-A279-889161766B6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52460" y="2209803"/>
            <a:ext cx="2940052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DE731FB-D463-4ACD-A372-ADF7901DF1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4827209"/>
            <a:ext cx="2940052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88AFABC-D004-43FA-A0FF-04448C46A5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9372" y="4250945"/>
            <a:ext cx="2930523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E587D27-9D58-4279-B973-C4B27686FFD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889372" y="2209803"/>
            <a:ext cx="2930523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DEF059-E56D-4306-AA35-777C7B6F56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19" y="4827209"/>
            <a:ext cx="2934410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88D25EF-F113-46B0-91ED-5EF9B84CC6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4250945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58594FD-A0FC-46C4-A332-65787A9E9DE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24703" y="2209803"/>
            <a:ext cx="2932115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14E9FD1-D05A-451E-B83E-DF502444D9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575" y="4827209"/>
            <a:ext cx="2936001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8">
            <a:extLst>
              <a:ext uri="{FF2B5EF4-FFF2-40B4-BE49-F238E27FC236}">
                <a16:creationId xmlns:a16="http://schemas.microsoft.com/office/drawing/2014/main" id="{28CC233A-809C-46A8-9DA9-CCB82C836A38}"/>
              </a:ext>
            </a:extLst>
          </p:cNvPr>
          <p:cNvCxnSpPr/>
          <p:nvPr/>
        </p:nvCxnSpPr>
        <p:spPr>
          <a:xfrm>
            <a:off x="3726143" y="2133596"/>
            <a:ext cx="0" cy="396240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4C2079C9-AA52-49F5-85A0-B507A31E2456}"/>
              </a:ext>
            </a:extLst>
          </p:cNvPr>
          <p:cNvCxnSpPr/>
          <p:nvPr/>
        </p:nvCxnSpPr>
        <p:spPr>
          <a:xfrm>
            <a:off x="6962223" y="2133596"/>
            <a:ext cx="0" cy="396688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276469E-C07B-4A30-A814-DACD303AAC9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6189CA-A1FD-4C35-BC4E-9F7377DD5E86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76AE2B-F231-41BF-8286-674D1E68B2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407424-1689-4FB3-9EF3-E2F7B31147B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80C197-CFF9-4CA6-90AC-E12A4F5CD6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44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370A4-F680-4AD0-B912-A9F7E144E38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7D640-1016-488A-A985-6FF5F7E193B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F4F88-8D11-47FA-953B-8572DFF2471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10C05A-022B-47F7-AC4B-8A2929411451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1743-C111-484D-982E-E23DEBBCBF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13F81-8E66-483F-A2B3-5A1829A911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E93BB2-2E8B-4E4D-BB8E-803A47447CD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79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FE9F45-52DF-44C5-A62E-AA28EBB605C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304215" y="430216"/>
            <a:ext cx="1752603" cy="5826127"/>
          </a:xfrm>
        </p:spPr>
        <p:txBody>
          <a:bodyPr vert="eaVert"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2E7774-18F5-4734-BA5F-B2B672D3AC0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52460" y="887416"/>
            <a:ext cx="7423144" cy="5368927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F4A56-6A7E-400E-8B6F-85CD2F8428B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3A2B0C-BF47-4EFA-9813-087F8C5671D7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41FF-3B0D-4F5B-9D5A-138898FEA11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2368A-5E11-4683-B580-10CE232B46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4F04C6-6B35-41C4-BFA0-CD14066DB81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6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D2B9-E09E-48D0-B0F3-EE74B1273CE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26EEA-D515-426A-B5A3-2F0D3A9887A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D7B99-5B0C-46F1-93F9-F57F45F3CAC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8FAB85-5E21-4055-9CEC-843DCD1ABEF7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85454-068D-44C8-B0FC-06418DA022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F2976-BBDB-4F16-B5E2-32509B34F1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3EA266-BA5F-44F3-86F3-3D54FFF6F3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4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6DDE-5EB3-4F86-9B0F-5DC86D0D81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60" y="2861733"/>
            <a:ext cx="8825660" cy="1915649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21020-0A46-4CBD-B8B7-FC6A9854B3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54951" y="4777383"/>
            <a:ext cx="8825660" cy="860395"/>
          </a:xfrm>
        </p:spPr>
        <p:txBody>
          <a:bodyPr/>
          <a:lstStyle>
            <a:lvl1pPr marL="0" indent="0">
              <a:buNone/>
              <a:defRPr cap="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60E7D-A742-41E6-A7CA-72EEE11711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36770B-C216-4632-949B-0AAA26916D46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EBFEA-57AB-49B8-8F55-5EAAB80559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1A523-3468-443E-A129-DFA6ED115B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66D55D-B9C1-4EE6-9F62-AF8B67D600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1995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C703E-2F75-4244-81B8-26C92055BB9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8E377-80A7-4A6A-8EFE-2F59D6ACEF0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3315" y="2060572"/>
            <a:ext cx="4396334" cy="41957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BD0FA-5578-4665-911E-B336E324169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654494" y="2056092"/>
            <a:ext cx="4396343" cy="42002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9C204-86FC-4213-99F6-5A4873531D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1D2F80-420B-474F-A2F8-E1E76D086737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054EE-FD3D-4DB1-9AE3-BEDE519F0F5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0EC90-DEED-4D94-AF5C-7066BEE27F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1315B1-E5CE-496C-93D0-D63D74A633A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7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29B52-CC08-440F-BC9A-30F9B5A586A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344B8-B8CE-42C0-BFA0-C17BE56C5D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3315" y="1904996"/>
            <a:ext cx="439633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65B46-9438-4EEB-8B6F-CE2D10C5885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103315" y="2514600"/>
            <a:ext cx="4396334" cy="3741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9E0A66-5F7C-4DE9-8D62-9FC1131C533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654494" y="1904996"/>
            <a:ext cx="439633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0FABC8-62EB-4153-BBCB-E95A598BB76F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654494" y="2514600"/>
            <a:ext cx="4396334" cy="3741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F5A042-907C-4557-BBBD-07EF3ADAB4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5C32A0-715C-4E8A-97C7-8D71717E8C78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7B06D1-9E11-47CF-A1EA-5D9208F4BC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0FCC15-1C6C-45FD-AA2F-DBB4E0EDE0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F863F4-52D5-46DC-B4D8-9E9A0E0710E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2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EC95-A712-40AC-8EEA-81BBE9649F7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4CDD5-7E18-475A-B323-069FFC4006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C8A659-A4CA-4528-9814-CAECC5C4F26F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CBE43-B0D2-4CE0-ACF7-279C3B6F55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1D710F-3F68-4940-9507-0FCE7CC9FA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80196B-F106-424A-84F9-38C7B2C830F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4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C03C5-A8C7-4E38-984B-6C199710447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8AFBC0-79CF-40D0-987C-C76BD156D3ED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32FAE-9248-4764-85E2-1CC88CD62E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F98C0-157F-4055-9BFF-C7A5AD0C53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6AACA4-468A-4672-84AD-7E196F32FD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9850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7B84-128D-480E-A846-3671E45731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1447796"/>
            <a:ext cx="3401065" cy="1447796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01220-6DE6-4F00-860E-D489A8D524E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84616" y="1447796"/>
            <a:ext cx="5195995" cy="4572000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B57F1-D024-42B2-B2AD-A853AF0E02A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129277"/>
            <a:ext cx="3401065" cy="289560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12D6C-B3D4-4D51-9EDF-C92E1ED83AA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916479-1080-4E59-9619-FC5BDA907D70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24D07-8E05-4955-AFC5-6FD30587A6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0CAE9-DB39-4E04-BB35-0674100336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589087-8967-4FF1-83BB-45D3D965D4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2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3C83F-49AE-4164-97B6-B8105A3EB4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3908" y="1854192"/>
            <a:ext cx="5092906" cy="157480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AD369D-7919-490B-8BD0-84240BFEF44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949549" y="1143000"/>
            <a:ext cx="3200400" cy="4572000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60450-D414-4051-AFC9-D9DA59E2415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657600"/>
            <a:ext cx="5084978" cy="13716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ABD9B-BB5A-442B-B068-6DB75AA8435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7AF7B2-D4EE-455C-A6BA-F12E6135D59C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0A6E9-5322-4C48-BFFA-81D47D1D79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80B11-99E9-4FC5-AD7E-EB0E91E5EF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17C876-AAA4-4B79-8165-58257471B9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8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DD4D877E-68A4-4B1E-9300-BFC454AC2A88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613"/>
          <a:stretch>
            <a:fillRect/>
          </a:stretch>
        </p:blipFill>
        <p:spPr>
          <a:xfrm>
            <a:off x="0" y="2669682"/>
            <a:ext cx="4037011" cy="41883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53EB5EDD-0F91-418D-9D47-6D8C18D28C65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35640"/>
          <a:stretch>
            <a:fillRect/>
          </a:stretch>
        </p:blipFill>
        <p:spPr>
          <a:xfrm>
            <a:off x="0" y="2892347"/>
            <a:ext cx="1522411" cy="23654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Oval 15">
            <a:extLst>
              <a:ext uri="{FF2B5EF4-FFF2-40B4-BE49-F238E27FC236}">
                <a16:creationId xmlns:a16="http://schemas.microsoft.com/office/drawing/2014/main" id="{B168A679-FA4D-47BD-A158-24E15FC3C7CF}"/>
              </a:ext>
            </a:extLst>
          </p:cNvPr>
          <p:cNvSpPr/>
          <p:nvPr/>
        </p:nvSpPr>
        <p:spPr>
          <a:xfrm>
            <a:off x="8609011" y="1676396"/>
            <a:ext cx="2819396" cy="28193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50B9C1">
                  <a:alpha val="7000"/>
                </a:srgbClr>
              </a:gs>
              <a:gs pos="100000">
                <a:srgbClr val="50B9C1">
                  <a:alpha val="6000"/>
                </a:srgbClr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AFE7232-6FC0-4076-9C13-443D4B8C4F86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28813"/>
          <a:stretch>
            <a:fillRect/>
          </a:stretch>
        </p:blipFill>
        <p:spPr>
          <a:xfrm>
            <a:off x="7999408" y="0"/>
            <a:ext cx="1603391" cy="1141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33369EC-B950-464E-81E3-8ABD03EFF4F5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b="23320"/>
          <a:stretch>
            <a:fillRect/>
          </a:stretch>
        </p:blipFill>
        <p:spPr>
          <a:xfrm>
            <a:off x="8605875" y="6096003"/>
            <a:ext cx="993733" cy="7619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A5D89741-D2CB-44F0-A39B-DB189F82B10D}"/>
              </a:ext>
            </a:extLst>
          </p:cNvPr>
          <p:cNvSpPr/>
          <p:nvPr/>
        </p:nvSpPr>
        <p:spPr>
          <a:xfrm>
            <a:off x="10437811" y="0"/>
            <a:ext cx="685800" cy="1143000"/>
          </a:xfrm>
          <a:prstGeom prst="rect">
            <a:avLst/>
          </a:prstGeom>
          <a:solidFill>
            <a:srgbClr val="B01513"/>
          </a:solidFill>
          <a:ln cap="flat">
            <a:noFill/>
            <a:prstDash val="solid"/>
          </a:ln>
          <a:effectLst>
            <a:outerShdw dist="25402" dir="5400000" algn="tl">
              <a:srgbClr val="000000">
                <a:alpha val="45000"/>
              </a:srgbClr>
            </a:outerShdw>
          </a:effectLst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837C6E9-122C-486B-B540-9DC7D4ED0F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15" y="452719"/>
            <a:ext cx="9404722" cy="14005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67B9D0C-4A6D-4BBE-A10B-A18A362AD1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3315" y="2052919"/>
            <a:ext cx="8946544" cy="41954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4B656D-530F-4F15-894F-EC97BD6FC21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 rot="5400013">
            <a:off x="10155619" y="1790697"/>
            <a:ext cx="990596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fld id="{90EFCFAA-3B24-4196-AAB7-38559E0276A3}" type="datetime1">
              <a:rPr lang="en-US"/>
              <a:pPr lvl="0"/>
              <a:t>3/6/2022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5B0FF62-A113-4517-AEA9-2F38C2C4E36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 rot="5400013">
            <a:off x="8951541" y="3225295"/>
            <a:ext cx="3859792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1B7D7C-F740-4D6C-888B-D33F14CB2D4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fld id="{FAC6C0FE-E450-411A-8B4F-22FE5C1D520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0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200" b="0" i="0" u="none" strike="noStrike" kern="1200" cap="none" spc="0" baseline="0">
          <a:solidFill>
            <a:srgbClr val="EBEBEB"/>
          </a:solidFill>
          <a:uFillTx/>
          <a:latin typeface="Century Gothic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Century Gothic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800" b="0" i="0" u="none" strike="noStrike" kern="1200" cap="none" spc="0" baseline="0">
          <a:solidFill>
            <a:srgbClr val="FFFFFF"/>
          </a:solidFill>
          <a:uFillTx/>
          <a:latin typeface="Century Gothic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600" b="0" i="0" u="none" strike="noStrike" kern="1200" cap="none" spc="0" baseline="0">
          <a:solidFill>
            <a:srgbClr val="FFFFFF"/>
          </a:solidFill>
          <a:uFillTx/>
          <a:latin typeface="Century Gothic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400" b="0" i="0" u="none" strike="noStrike" kern="1200" cap="none" spc="0" baseline="0">
          <a:solidFill>
            <a:srgbClr val="FFFFFF"/>
          </a:solidFill>
          <a:uFillTx/>
          <a:latin typeface="Century Gothic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400" b="0" i="0" u="none" strike="noStrike" kern="1200" cap="none" spc="0" baseline="0">
          <a:solidFill>
            <a:srgbClr val="FFFFFF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ivanurwin.hopto.org/?p=167" TargetMode="Externa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://ivanurwin.hopto.org/work/MyVideos/FocusStacking_QuickDemoForSorin.mp4" TargetMode="Externa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ivanurwin.hopto.org/?p=205" TargetMode="External"/><Relationship Id="rId2" Type="http://schemas.openxmlformats.org/officeDocument/2006/relationships/hyperlink" Target="http://ivanurwin.hopto.org/?p=115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ivanurwin.hopto.org/?p=129" TargetMode="Externa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7.png"/><Relationship Id="rId4" Type="http://schemas.openxmlformats.org/officeDocument/2006/relationships/hyperlink" Target="http://ivanurwin.hopto.org/?p=109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://ivanurwin.hopto.org/?p=153" TargetMode="Externa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ivanurwin.hopto.org/?p=12" TargetMode="External"/><Relationship Id="rId2" Type="http://schemas.openxmlformats.org/officeDocument/2006/relationships/hyperlink" Target="http://ivanurwin.hopto.org/?p=153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hyperlink" Target="http://ivanurwin.hopto.org/?p=35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ivanurwin.hopto.org/?p=191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ivanurwin.hopto.org/?p=14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ivanurwin.hopto.org/?p=196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ivanurwin.hopto.org/?p=223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ivanurwin.hopto.org/?p=142" TargetMode="Externa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mdcircuit.com/" TargetMode="External"/><Relationship Id="rId2" Type="http://schemas.openxmlformats.org/officeDocument/2006/relationships/hyperlink" Target="http://ivanurwin.hopto.org/?p=146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ivanurwin.hopto.org/?p=186" TargetMode="Externa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703DC-B9F7-4E82-A121-98ACBBD99E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1460" y="685800"/>
            <a:ext cx="8825660" cy="1608732"/>
          </a:xfrm>
        </p:spPr>
        <p:txBody>
          <a:bodyPr/>
          <a:lstStyle/>
          <a:p>
            <a:pPr lvl="0"/>
            <a:r>
              <a:rPr lang="en-GB" dirty="0"/>
              <a:t>Bio Imaging Software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A5744-CFBC-46AA-A0E7-36E84E249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54951" y="3041651"/>
            <a:ext cx="8825660" cy="259612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Q1 Proposals were made and are shown in white</a:t>
            </a:r>
          </a:p>
          <a:p>
            <a:r>
              <a:rPr lang="en-GB" dirty="0">
                <a:solidFill>
                  <a:srgbClr val="FFFF00"/>
                </a:solidFill>
              </a:rPr>
              <a:t>Q2 Development is shown in Yellow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Q3 Further development shown in light blue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4C096-4645-432E-8794-CED46D5EDA2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rgbClr val="FFFF00"/>
                </a:solidFill>
              </a:rPr>
              <a:t>Focus Stacking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56767-DC08-48B0-83E8-3E63FFB2B0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3657600"/>
            <a:ext cx="8825660" cy="2362196"/>
          </a:xfrm>
        </p:spPr>
        <p:txBody>
          <a:bodyPr/>
          <a:lstStyle/>
          <a:p>
            <a:pPr marL="285750" lvl="0" indent="-285750">
              <a:lnSpc>
                <a:spcPct val="80000"/>
              </a:lnSpc>
              <a:buFont typeface="Arial" pitchFamily="34"/>
              <a:buChar char="•"/>
            </a:pPr>
            <a:r>
              <a:rPr lang="en-GB" dirty="0"/>
              <a:t>Info: Images have a limited depth of field</a:t>
            </a:r>
          </a:p>
          <a:p>
            <a:pPr marL="285750" lvl="0" indent="-285750">
              <a:lnSpc>
                <a:spcPct val="80000"/>
              </a:lnSpc>
              <a:buFont typeface="Arial" pitchFamily="34"/>
              <a:buChar char="•"/>
            </a:pPr>
            <a:r>
              <a:rPr lang="en-GB" dirty="0">
                <a:solidFill>
                  <a:srgbClr val="FFFF00"/>
                </a:solidFill>
              </a:rPr>
              <a:t>Done: Capture multiple images of same location</a:t>
            </a:r>
          </a:p>
          <a:p>
            <a:pPr marL="285750" lvl="0" indent="-285750">
              <a:lnSpc>
                <a:spcPct val="80000"/>
              </a:lnSpc>
              <a:buFont typeface="Arial" pitchFamily="34"/>
              <a:buChar char="•"/>
            </a:pPr>
            <a:r>
              <a:rPr lang="en-GB" dirty="0">
                <a:solidFill>
                  <a:srgbClr val="FFFF00"/>
                </a:solidFill>
              </a:rPr>
              <a:t>Done: Each image focuses at a different depth (Z-axis)</a:t>
            </a:r>
          </a:p>
          <a:p>
            <a:pPr marL="285750" lvl="0" indent="-285750">
              <a:lnSpc>
                <a:spcPct val="80000"/>
              </a:lnSpc>
              <a:buFont typeface="Arial" pitchFamily="34"/>
              <a:buChar char="•"/>
            </a:pPr>
            <a:r>
              <a:rPr lang="en-GB" dirty="0">
                <a:solidFill>
                  <a:srgbClr val="FFFF00"/>
                </a:solidFill>
              </a:rPr>
              <a:t>Done: “In focus” part of each image selected</a:t>
            </a:r>
          </a:p>
          <a:p>
            <a:pPr marL="285750" lvl="0" indent="-285750">
              <a:lnSpc>
                <a:spcPct val="80000"/>
              </a:lnSpc>
              <a:buFont typeface="Arial" pitchFamily="34"/>
              <a:buChar char="•"/>
            </a:pPr>
            <a:r>
              <a:rPr lang="en-GB" dirty="0">
                <a:solidFill>
                  <a:srgbClr val="FFFF00"/>
                </a:solidFill>
              </a:rPr>
              <a:t>Done: New “all in focus” image created from the parts</a:t>
            </a:r>
          </a:p>
          <a:p>
            <a:pPr marL="285750" lvl="0" indent="-285750">
              <a:lnSpc>
                <a:spcPct val="80000"/>
              </a:lnSpc>
              <a:buFont typeface="Arial" pitchFamily="34"/>
              <a:buChar char="•"/>
            </a:pPr>
            <a:endParaRPr lang="en-GB" dirty="0">
              <a:solidFill>
                <a:srgbClr val="FFFF00"/>
              </a:solidFill>
            </a:endParaRPr>
          </a:p>
          <a:p>
            <a:pPr lvl="0">
              <a:lnSpc>
                <a:spcPct val="80000"/>
              </a:lnSpc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1E477F-F955-4A6D-91A7-BC6E171A9B89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Q2 State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5AA2F-E15D-4556-9B8E-CFC56A7A690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z="3200" dirty="0"/>
              <a:t>Scan Parameters</a:t>
            </a:r>
            <a:br>
              <a:rPr lang="en-GB" sz="3200" dirty="0"/>
            </a:br>
            <a:r>
              <a:rPr lang="en-GB" sz="3200" dirty="0"/>
              <a:t>	Z</a:t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6035CB79-36A5-4636-A8CC-825455A15C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5" b="75"/>
          <a:stretch>
            <a:fillRect/>
          </a:stretch>
        </p:blipFill>
        <p:spPr>
          <a:xfrm>
            <a:off x="7108993" y="1340629"/>
            <a:ext cx="4315428" cy="448016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6E307-453F-4E59-A363-0470B3D782E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657600"/>
            <a:ext cx="5274652" cy="2455200"/>
          </a:xfrm>
        </p:spPr>
        <p:txBody>
          <a:bodyPr/>
          <a:lstStyle/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dirty="0"/>
              <a:t>There are three values to work with.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dirty="0"/>
              <a:t>However there are just independent variables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dirty="0"/>
              <a:t>The intent had been that adjusting a variable would automatically change another (keeping the third variable fixed)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dirty="0"/>
              <a:t>This proved to be impractical to use, even by the author.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524F1-2BD4-4E85-9CD0-B9C463203586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Q1 State: Proposed this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5AA2F-E15D-4556-9B8E-CFC56A7A690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z="3200" dirty="0">
                <a:solidFill>
                  <a:srgbClr val="FFFF00"/>
                </a:solidFill>
              </a:rPr>
              <a:t>Scan Parameters</a:t>
            </a:r>
            <a:br>
              <a:rPr lang="en-GB" sz="3200" dirty="0">
                <a:solidFill>
                  <a:srgbClr val="FFFF00"/>
                </a:solidFill>
              </a:rPr>
            </a:br>
            <a:r>
              <a:rPr lang="en-GB" sz="3200" dirty="0">
                <a:solidFill>
                  <a:srgbClr val="FFFF00"/>
                </a:solidFill>
              </a:rPr>
              <a:t>	Z</a:t>
            </a:r>
            <a:br>
              <a:rPr lang="en-GB" sz="3200" dirty="0">
                <a:solidFill>
                  <a:srgbClr val="FFFF00"/>
                </a:solidFill>
              </a:rPr>
            </a:b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6E307-453F-4E59-A363-0470B3D782E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657600"/>
            <a:ext cx="5274652" cy="2455200"/>
          </a:xfrm>
        </p:spPr>
        <p:txBody>
          <a:bodyPr/>
          <a:lstStyle/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dirty="0">
                <a:solidFill>
                  <a:srgbClr val="FFFF00"/>
                </a:solidFill>
              </a:rPr>
              <a:t>CALCULATE buttons introduced.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dirty="0">
                <a:solidFill>
                  <a:srgbClr val="FFFF00"/>
                </a:solidFill>
              </a:rPr>
              <a:t>These calculate a variable from the values entered for the other two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dirty="0">
                <a:solidFill>
                  <a:srgbClr val="FFFF00"/>
                </a:solidFill>
              </a:rPr>
              <a:t>distance = spacing * count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dirty="0">
                <a:solidFill>
                  <a:srgbClr val="FFFF00"/>
                </a:solidFill>
              </a:rPr>
              <a:t>For example clicking the highlighted button sets the distance value from the count and the spacing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dirty="0">
                <a:solidFill>
                  <a:srgbClr val="FFFF00"/>
                </a:solidFill>
              </a:rPr>
              <a:t>The Run tab is disabled when the relationship is not met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524F1-2BD4-4E85-9CD0-B9C463203586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Q2 State: Implemented this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E6F61EF-3B75-4D28-98AA-6E90ACE9A9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-21712" b="-21712"/>
          <a:stretch/>
        </p:blipFill>
        <p:spPr>
          <a:xfrm>
            <a:off x="6949549" y="1143000"/>
            <a:ext cx="4900706" cy="45720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BBA440-4DE3-4027-A565-F13FB211120B}"/>
              </a:ext>
            </a:extLst>
          </p:cNvPr>
          <p:cNvSpPr txBox="1"/>
          <p:nvPr/>
        </p:nvSpPr>
        <p:spPr>
          <a:xfrm>
            <a:off x="3048000" y="310814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18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297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EDEB6-EB80-4537-B188-183DEDED69B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z="3200"/>
              <a:t>Scan Parameters</a:t>
            </a:r>
            <a:br>
              <a:rPr lang="en-GB" sz="3200"/>
            </a:br>
            <a:r>
              <a:rPr lang="en-GB" sz="3200"/>
              <a:t>	Run</a:t>
            </a:r>
            <a:br>
              <a:rPr lang="en-GB" sz="3200"/>
            </a:br>
            <a:endParaRPr lang="en-GB" sz="3200"/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7FDEA40F-31D6-4591-9288-A03EB715CD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5849" t="-4739" r="-3513" b="-4157"/>
          <a:stretch>
            <a:fillRect/>
          </a:stretch>
        </p:blipFill>
        <p:spPr>
          <a:xfrm>
            <a:off x="6872950" y="1226768"/>
            <a:ext cx="4719373" cy="488603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281F4-A4D3-4E69-B6FD-FE62E3EC310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657600"/>
            <a:ext cx="5274652" cy="2455200"/>
          </a:xfrm>
        </p:spPr>
        <p:txBody>
          <a:bodyPr/>
          <a:lstStyle/>
          <a:p>
            <a:pPr marL="285750" lvl="0" indent="-285750">
              <a:buFont typeface="Arial" pitchFamily="34"/>
              <a:buChar char="•"/>
            </a:pPr>
            <a:r>
              <a:rPr lang="en-GB" dirty="0"/>
              <a:t>A selected options summary is displayed</a:t>
            </a:r>
          </a:p>
          <a:p>
            <a:pPr marL="285750" lvl="0" indent="-285750">
              <a:buFont typeface="Arial" pitchFamily="34"/>
              <a:buChar char="•"/>
            </a:pPr>
            <a:r>
              <a:rPr lang="en-GB" dirty="0"/>
              <a:t>The user is free to verify all options are correct</a:t>
            </a:r>
          </a:p>
          <a:p>
            <a:pPr marL="285750" lvl="0" indent="-285750">
              <a:buFont typeface="Arial" pitchFamily="34"/>
              <a:buChar char="•"/>
            </a:pPr>
            <a:r>
              <a:rPr lang="en-GB" dirty="0"/>
              <a:t>The user may return to previous tabs and correct errors</a:t>
            </a:r>
          </a:p>
          <a:p>
            <a:pPr marL="285750" lvl="0" indent="-285750">
              <a:buFont typeface="Arial" pitchFamily="34"/>
              <a:buChar char="•"/>
            </a:pPr>
            <a:r>
              <a:rPr lang="en-GB" dirty="0"/>
              <a:t>The OK option starts the scan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2D9D7-E1C4-4EBC-B550-E57B6A68C849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Q1 State: Proposed this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EDEB6-EB80-4537-B188-183DEDED69B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z="3200" dirty="0">
                <a:solidFill>
                  <a:srgbClr val="FFFF00"/>
                </a:solidFill>
              </a:rPr>
              <a:t>Scan Parameters</a:t>
            </a:r>
            <a:br>
              <a:rPr lang="en-GB" sz="3200" dirty="0">
                <a:solidFill>
                  <a:srgbClr val="FFFF00"/>
                </a:solidFill>
              </a:rPr>
            </a:br>
            <a:r>
              <a:rPr lang="en-GB" sz="3200" dirty="0">
                <a:solidFill>
                  <a:srgbClr val="FFFF00"/>
                </a:solidFill>
              </a:rPr>
              <a:t>	Run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281F4-A4D3-4E69-B6FD-FE62E3EC310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657600"/>
            <a:ext cx="5274652" cy="2455200"/>
          </a:xfrm>
        </p:spPr>
        <p:txBody>
          <a:bodyPr/>
          <a:lstStyle/>
          <a:p>
            <a:pPr marL="285750" lvl="0" indent="-285750">
              <a:buFont typeface="Arial" pitchFamily="34"/>
              <a:buChar char="•"/>
            </a:pPr>
            <a:r>
              <a:rPr lang="en-GB" dirty="0">
                <a:solidFill>
                  <a:srgbClr val="FFFF00"/>
                </a:solidFill>
              </a:rPr>
              <a:t>A summary of the parameters entered is shown</a:t>
            </a:r>
          </a:p>
          <a:p>
            <a:pPr marL="285750" lvl="0" indent="-285750">
              <a:buFont typeface="Arial" pitchFamily="34"/>
              <a:buChar char="•"/>
            </a:pPr>
            <a:r>
              <a:rPr lang="en-GB" dirty="0">
                <a:solidFill>
                  <a:srgbClr val="FFFF00"/>
                </a:solidFill>
              </a:rPr>
              <a:t>This includes some supplementary information</a:t>
            </a:r>
          </a:p>
          <a:p>
            <a:pPr marL="285750" lvl="0" indent="-285750">
              <a:buFont typeface="Arial" pitchFamily="34"/>
              <a:buChar char="•"/>
            </a:pPr>
            <a:r>
              <a:rPr lang="en-GB" dirty="0">
                <a:solidFill>
                  <a:srgbClr val="FFFF00"/>
                </a:solidFill>
              </a:rPr>
              <a:t>For example the estimated depth of field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2D9D7-E1C4-4EBC-B550-E57B6A68C849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Q2 State: Implemented this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34637E6-B26E-49D1-80D9-8757666EDE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1044" r="-1044"/>
          <a:stretch/>
        </p:blipFill>
        <p:spPr>
          <a:xfrm>
            <a:off x="6949549" y="1143000"/>
            <a:ext cx="4244924" cy="4572000"/>
          </a:xfrm>
        </p:spPr>
      </p:pic>
    </p:spTree>
    <p:extLst>
      <p:ext uri="{BB962C8B-B14F-4D97-AF65-F5344CB8AC3E}">
        <p14:creationId xmlns:p14="http://schemas.microsoft.com/office/powerpoint/2010/main" val="2777801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F88C7-8FE8-41B6-B370-A9EAF8867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08" y="1854192"/>
            <a:ext cx="5092906" cy="1008537"/>
          </a:xfrm>
        </p:spPr>
        <p:txBody>
          <a:bodyPr/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Manual Calibration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E6D71E2-CDF7-4A8A-91C7-83DCA0E773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36" r="-12836"/>
          <a:stretch/>
        </p:blipFill>
        <p:spPr>
          <a:xfrm>
            <a:off x="7159099" y="1504950"/>
            <a:ext cx="4651324" cy="4572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985E89-AA46-4AF9-AE5D-9F4151DDBD0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4951" y="3197411"/>
            <a:ext cx="5084978" cy="2934448"/>
          </a:xfrm>
        </p:spPr>
        <p:txBody>
          <a:bodyPr>
            <a:normAutofit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Setup allows choice of calibration methods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Capture snapshots camera images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Two points are selected, a known distance apart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Points are clicked and coordinates are shown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An expanded view allows greater precision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Lens Magnification is then calculated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With our SMAL lens, each pixel is about 12nm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2B1E0-94F8-4153-A210-B001D472FF3A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Q3: Developed </a:t>
            </a:r>
          </a:p>
        </p:txBody>
      </p:sp>
    </p:spTree>
    <p:extLst>
      <p:ext uri="{BB962C8B-B14F-4D97-AF65-F5344CB8AC3E}">
        <p14:creationId xmlns:p14="http://schemas.microsoft.com/office/powerpoint/2010/main" val="3124992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F88C7-8FE8-41B6-B370-A9EAF8867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08" y="1854192"/>
            <a:ext cx="5092906" cy="1008537"/>
          </a:xfrm>
        </p:spPr>
        <p:txBody>
          <a:bodyPr/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Manual Calibration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E6D71E2-CDF7-4A8A-91C7-83DCA0E773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36" r="-12836"/>
          <a:stretch/>
        </p:blipFill>
        <p:spPr>
          <a:xfrm>
            <a:off x="9418997" y="1244678"/>
            <a:ext cx="2563722" cy="2520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985E89-AA46-4AF9-AE5D-9F4151DDBD0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4951" y="3197411"/>
            <a:ext cx="5084978" cy="2934448"/>
          </a:xfrm>
        </p:spPr>
        <p:txBody>
          <a:bodyPr>
            <a:normAutofit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Setup allows choice of calibration methods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Capture snapshots camera images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Two points are selected, a known distance apart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Points are clicked and coordinates are shown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An expanded view allows greater precision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Lens Magnification is then calculated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With our SMAL lens, each pixel is about 12nm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2B1E0-94F8-4153-A210-B001D472FF3A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Q3: Developed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5460F-09C8-4E59-9BCB-6BF934B6E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369" y="1244678"/>
            <a:ext cx="2040000" cy="25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F72EFA-519D-4399-899C-89E17CB8C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369" y="3909659"/>
            <a:ext cx="2040000" cy="25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6C8FB0-0363-43A0-85EA-C4753B37D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809" y="3909659"/>
            <a:ext cx="204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63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40D5-E8BF-4C12-852C-7BB4E5DC035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Software Components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973E-0D86-49FE-8234-2EF982A7B73A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/>
              <a:t>Changes required to provide new features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28FB46D-C4D5-4F6C-9E79-BB5E3544ECD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Focus Stacking Library</a:t>
            </a:r>
            <a:br>
              <a:rPr lang="en-GB"/>
            </a:br>
            <a:r>
              <a:rPr lang="en-GB"/>
              <a:t>	</a:t>
            </a:r>
            <a:r>
              <a:rPr lang="en-GB" sz="2800"/>
              <a:t>based on open source software 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6979D42-EB92-48FC-B928-A942827E82A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3657600"/>
            <a:ext cx="8825660" cy="2362196"/>
          </a:xfrm>
        </p:spPr>
        <p:txBody>
          <a:bodyPr/>
          <a:lstStyle/>
          <a:p>
            <a:pPr lvl="0"/>
            <a:r>
              <a:rPr lang="en-GB"/>
              <a:t>Don’t reinvent the wheel</a:t>
            </a:r>
          </a:p>
          <a:p>
            <a:pPr lvl="0"/>
            <a:r>
              <a:rPr lang="en-GB"/>
              <a:t>Command line interface to the software not required</a:t>
            </a:r>
          </a:p>
          <a:p>
            <a:pPr lvl="0"/>
            <a:r>
              <a:rPr lang="en-GB"/>
              <a:t>Library created for use within the Nanoro software</a:t>
            </a:r>
          </a:p>
          <a:p>
            <a:pPr lvl="0"/>
            <a:r>
              <a:rPr lang="en-GB"/>
              <a:t>Define library interface</a:t>
            </a:r>
          </a:p>
          <a:p>
            <a:pPr lvl="0"/>
            <a:r>
              <a:rPr lang="en-GB"/>
              <a:t>Can replace library if improved focus stacking software found later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7398E-0A93-4CD7-ADE6-C774577F01A5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Q1 State: Proposed this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28FB46D-C4D5-4F6C-9E79-BB5E3544ECD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rgbClr val="FFFF00"/>
                </a:solidFill>
              </a:rPr>
              <a:t>Focus Stacking Library</a:t>
            </a:r>
            <a:br>
              <a:rPr lang="en-GB" dirty="0">
                <a:solidFill>
                  <a:srgbClr val="FFFF00"/>
                </a:solidFill>
              </a:rPr>
            </a:br>
            <a:r>
              <a:rPr lang="en-GB" dirty="0">
                <a:solidFill>
                  <a:srgbClr val="FFFF00"/>
                </a:solidFill>
              </a:rPr>
              <a:t>	</a:t>
            </a:r>
            <a:r>
              <a:rPr lang="en-GB" sz="2800" dirty="0">
                <a:solidFill>
                  <a:srgbClr val="FFFF00"/>
                </a:solidFill>
              </a:rPr>
              <a:t>based on open source software</a:t>
            </a:r>
            <a:br>
              <a:rPr lang="en-GB" sz="2800" dirty="0">
                <a:solidFill>
                  <a:srgbClr val="FFFF00"/>
                </a:solidFill>
              </a:rPr>
            </a:br>
            <a:r>
              <a:rPr lang="en-GB" sz="2800" dirty="0">
                <a:solidFill>
                  <a:srgbClr val="FFFF00"/>
                </a:solidFill>
              </a:rPr>
              <a:t>	</a:t>
            </a:r>
            <a:r>
              <a:rPr lang="en-GB" sz="16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https://github.com/PetteriAimonen/focus-stack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6979D42-EB92-48FC-B928-A942827E82A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3657600"/>
            <a:ext cx="8825660" cy="2362196"/>
          </a:xfrm>
        </p:spPr>
        <p:txBody>
          <a:bodyPr>
            <a:normAutofit/>
          </a:bodyPr>
          <a:lstStyle/>
          <a:p>
            <a:pPr lvl="0"/>
            <a:r>
              <a:rPr lang="en-GB" dirty="0">
                <a:solidFill>
                  <a:srgbClr val="FFFF00"/>
                </a:solidFill>
              </a:rPr>
              <a:t>Library created for use within the Nanoro software</a:t>
            </a:r>
          </a:p>
          <a:p>
            <a:pPr lvl="0"/>
            <a:r>
              <a:rPr lang="en-GB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focusstacklibrary.dll</a:t>
            </a:r>
          </a:p>
          <a:p>
            <a:pPr lvl="0"/>
            <a:r>
              <a:rPr lang="en-GB" dirty="0">
                <a:solidFill>
                  <a:srgbClr val="FFFF00"/>
                </a:solidFill>
              </a:rPr>
              <a:t>class </a:t>
            </a:r>
            <a:r>
              <a:rPr lang="en-GB" dirty="0" err="1">
                <a:solidFill>
                  <a:srgbClr val="FFFF00"/>
                </a:solidFill>
              </a:rPr>
              <a:t>FocusStack</a:t>
            </a:r>
            <a:r>
              <a:rPr lang="en-GB" dirty="0">
                <a:solidFill>
                  <a:srgbClr val="FFFF00"/>
                </a:solidFill>
              </a:rPr>
              <a:t> contains useful functions from original program</a:t>
            </a:r>
          </a:p>
          <a:p>
            <a:pPr lvl="0"/>
            <a:r>
              <a:rPr lang="en-GB" dirty="0">
                <a:solidFill>
                  <a:srgbClr val="FFFF00"/>
                </a:solidFill>
              </a:rPr>
              <a:t>Source code largely unaltered</a:t>
            </a:r>
          </a:p>
          <a:p>
            <a:pPr lvl="0"/>
            <a:r>
              <a:rPr lang="en-GB" dirty="0">
                <a:solidFill>
                  <a:srgbClr val="FFFF00"/>
                </a:solidFill>
              </a:rPr>
              <a:t>Wrappers created to simplify 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7398E-0A93-4CD7-ADE6-C774577F01A5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Q2 State: Implemented this</a:t>
            </a:r>
          </a:p>
        </p:txBody>
      </p:sp>
    </p:spTree>
    <p:extLst>
      <p:ext uri="{BB962C8B-B14F-4D97-AF65-F5344CB8AC3E}">
        <p14:creationId xmlns:p14="http://schemas.microsoft.com/office/powerpoint/2010/main" val="4263662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703DC-B9F7-4E82-A121-98ACBBD99E5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Bio Imaging Software Feature 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A5744-CFBC-46AA-A0E7-36E84E249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062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40D5-E8BF-4C12-852C-7BB4E5DC035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Software Testing Results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973E-0D86-49FE-8234-2EF982A7B73A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DEMONSTRATING THE FEATURES IN OPERATION</a:t>
            </a:r>
          </a:p>
        </p:txBody>
      </p:sp>
    </p:spTree>
    <p:extLst>
      <p:ext uri="{BB962C8B-B14F-4D97-AF65-F5344CB8AC3E}">
        <p14:creationId xmlns:p14="http://schemas.microsoft.com/office/powerpoint/2010/main" val="231033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40D5-E8BF-4C12-852C-7BB4E5DC035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Software Testing Results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973E-0D86-49FE-8234-2EF982A7B73A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FOCUS STACKING</a:t>
            </a:r>
          </a:p>
        </p:txBody>
      </p:sp>
    </p:spTree>
    <p:extLst>
      <p:ext uri="{BB962C8B-B14F-4D97-AF65-F5344CB8AC3E}">
        <p14:creationId xmlns:p14="http://schemas.microsoft.com/office/powerpoint/2010/main" val="2262510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Human hair on paper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F518C42-ED72-46D1-9234-A4E81DF0CA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-41172" r="12297" b="-61433"/>
          <a:stretch/>
        </p:blipFill>
        <p:spPr>
          <a:xfrm flipH="1">
            <a:off x="6668655" y="1170708"/>
            <a:ext cx="5320145" cy="5609536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/>
              <a:t>Photo from a mobile phone</a:t>
            </a:r>
          </a:p>
        </p:txBody>
      </p:sp>
    </p:spTree>
    <p:extLst>
      <p:ext uri="{BB962C8B-B14F-4D97-AF65-F5344CB8AC3E}">
        <p14:creationId xmlns:p14="http://schemas.microsoft.com/office/powerpoint/2010/main" val="1553507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Human hair on paper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/>
              <a:t>10x lens</a:t>
            </a:r>
          </a:p>
          <a:p>
            <a:r>
              <a:rPr lang="en-GB" dirty="0"/>
              <a:t>25 steps used, 8</a:t>
            </a:r>
            <a:r>
              <a:rPr lang="el-GR" dirty="0"/>
              <a:t>μ</a:t>
            </a:r>
            <a:r>
              <a:rPr lang="en-GB" dirty="0"/>
              <a:t>m apart, total distance 200</a:t>
            </a:r>
            <a:r>
              <a:rPr lang="el-GR" dirty="0"/>
              <a:t>μ</a:t>
            </a:r>
            <a:r>
              <a:rPr lang="en-GB" dirty="0"/>
              <a:t>m</a:t>
            </a:r>
          </a:p>
          <a:p>
            <a:r>
              <a:rPr lang="en-GB" dirty="0"/>
              <a:t>i.e. 26 images captured and used</a:t>
            </a:r>
          </a:p>
          <a:p>
            <a:r>
              <a:rPr lang="en-GB" dirty="0"/>
              <a:t>This image focussed on the hair</a:t>
            </a:r>
          </a:p>
          <a:p>
            <a:endParaRPr lang="en-GB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ED74315-5B1B-44BE-B7B5-113214FBF7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6" b="-1286"/>
          <a:stretch/>
        </p:blipFill>
        <p:spPr>
          <a:xfrm>
            <a:off x="6949549" y="1143000"/>
            <a:ext cx="4457360" cy="4572000"/>
          </a:xfrm>
        </p:spPr>
      </p:pic>
    </p:spTree>
    <p:extLst>
      <p:ext uri="{BB962C8B-B14F-4D97-AF65-F5344CB8AC3E}">
        <p14:creationId xmlns:p14="http://schemas.microsoft.com/office/powerpoint/2010/main" val="2381583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Human hair on paper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/>
              <a:t>Same lens, same XY coordinates, different Z coordinate</a:t>
            </a:r>
          </a:p>
          <a:p>
            <a:r>
              <a:rPr lang="en-GB" dirty="0"/>
              <a:t>Another of the 26 images from the Z-stack</a:t>
            </a:r>
          </a:p>
          <a:p>
            <a:r>
              <a:rPr lang="en-GB" dirty="0"/>
              <a:t>This image is focussed on the paper</a:t>
            </a:r>
          </a:p>
          <a:p>
            <a:endParaRPr lang="en-GB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ED74315-5B1B-44BE-B7B5-113214FBF7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r="1254"/>
          <a:stretch/>
        </p:blipFill>
        <p:spPr>
          <a:xfrm>
            <a:off x="6949549" y="1143000"/>
            <a:ext cx="4457360" cy="4572000"/>
          </a:xfrm>
        </p:spPr>
      </p:pic>
    </p:spTree>
    <p:extLst>
      <p:ext uri="{BB962C8B-B14F-4D97-AF65-F5344CB8AC3E}">
        <p14:creationId xmlns:p14="http://schemas.microsoft.com/office/powerpoint/2010/main" val="2640575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Human hair on paper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4951" y="3657600"/>
            <a:ext cx="5084978" cy="2057400"/>
          </a:xfrm>
        </p:spPr>
        <p:txBody>
          <a:bodyPr/>
          <a:lstStyle/>
          <a:p>
            <a:r>
              <a:rPr lang="en-GB" dirty="0"/>
              <a:t>The software has combined the 26 images</a:t>
            </a:r>
          </a:p>
          <a:p>
            <a:r>
              <a:rPr lang="en-GB" dirty="0"/>
              <a:t>This is the focus stacked (result) image</a:t>
            </a:r>
          </a:p>
          <a:p>
            <a:r>
              <a:rPr lang="en-GB" dirty="0"/>
              <a:t>Neither the hair nor the paper is blurred.</a:t>
            </a:r>
          </a:p>
          <a:p>
            <a:r>
              <a:rPr lang="en-GB" dirty="0"/>
              <a:t>The paper fibres are visible</a:t>
            </a:r>
          </a:p>
          <a:p>
            <a:r>
              <a:rPr lang="en-GB" dirty="0"/>
              <a:t>This hair is also visible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ED74315-5B1B-44BE-B7B5-113214FBF7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r="1254"/>
          <a:stretch/>
        </p:blipFill>
        <p:spPr>
          <a:xfrm>
            <a:off x="6949549" y="1143000"/>
            <a:ext cx="4457360" cy="4572000"/>
          </a:xfrm>
        </p:spPr>
      </p:pic>
    </p:spTree>
    <p:extLst>
      <p:ext uri="{BB962C8B-B14F-4D97-AF65-F5344CB8AC3E}">
        <p14:creationId xmlns:p14="http://schemas.microsoft.com/office/powerpoint/2010/main" val="2281791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Laser cut hole in Silicon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4951" y="3657600"/>
            <a:ext cx="5084978" cy="2057400"/>
          </a:xfrm>
        </p:spPr>
        <p:txBody>
          <a:bodyPr/>
          <a:lstStyle/>
          <a:p>
            <a:r>
              <a:rPr lang="en-GB" dirty="0"/>
              <a:t>40x lens</a:t>
            </a:r>
          </a:p>
          <a:p>
            <a:r>
              <a:rPr lang="en-GB" dirty="0"/>
              <a:t>17 steps used, 0.3 </a:t>
            </a:r>
            <a:r>
              <a:rPr lang="el-GR" dirty="0"/>
              <a:t>μ</a:t>
            </a:r>
            <a:r>
              <a:rPr lang="en-GB" dirty="0"/>
              <a:t>m apart, total distance 5.1 </a:t>
            </a:r>
            <a:r>
              <a:rPr lang="el-GR" dirty="0"/>
              <a:t>μ</a:t>
            </a:r>
            <a:r>
              <a:rPr lang="en-GB" dirty="0"/>
              <a:t>m</a:t>
            </a:r>
          </a:p>
          <a:p>
            <a:r>
              <a:rPr lang="en-GB" dirty="0"/>
              <a:t>i.e. 18 images captured and used</a:t>
            </a:r>
          </a:p>
          <a:p>
            <a:r>
              <a:rPr lang="en-GB" dirty="0"/>
              <a:t>This image focussed on top of the debris from the hole</a:t>
            </a:r>
          </a:p>
          <a:p>
            <a:r>
              <a:rPr lang="en-GB" dirty="0"/>
              <a:t>The inside of the hole is a blur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ED74315-5B1B-44BE-B7B5-113214FBF7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r="1254"/>
          <a:stretch/>
        </p:blipFill>
        <p:spPr>
          <a:xfrm>
            <a:off x="6949549" y="1143000"/>
            <a:ext cx="4457360" cy="4572000"/>
          </a:xfrm>
        </p:spPr>
      </p:pic>
    </p:spTree>
    <p:extLst>
      <p:ext uri="{BB962C8B-B14F-4D97-AF65-F5344CB8AC3E}">
        <p14:creationId xmlns:p14="http://schemas.microsoft.com/office/powerpoint/2010/main" val="2208850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Laser cut hole in Silicon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4951" y="3657600"/>
            <a:ext cx="5084978" cy="2057400"/>
          </a:xfrm>
        </p:spPr>
        <p:txBody>
          <a:bodyPr/>
          <a:lstStyle/>
          <a:p>
            <a:r>
              <a:rPr lang="en-GB" dirty="0"/>
              <a:t>Same lens, same XY coordinates, different Z coordinate</a:t>
            </a:r>
          </a:p>
          <a:p>
            <a:r>
              <a:rPr lang="en-GB" dirty="0"/>
              <a:t>Another of the 18 images from the Z-stack</a:t>
            </a:r>
          </a:p>
          <a:p>
            <a:r>
              <a:rPr lang="en-GB" dirty="0"/>
              <a:t>This image is focussed inside the hole</a:t>
            </a:r>
          </a:p>
          <a:p>
            <a:r>
              <a:rPr lang="en-GB" dirty="0"/>
              <a:t>The outside of the hole is a blur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ED74315-5B1B-44BE-B7B5-113214FBF7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r="1254"/>
          <a:stretch/>
        </p:blipFill>
        <p:spPr>
          <a:xfrm>
            <a:off x="6949549" y="1143000"/>
            <a:ext cx="4457360" cy="4572000"/>
          </a:xfrm>
        </p:spPr>
      </p:pic>
    </p:spTree>
    <p:extLst>
      <p:ext uri="{BB962C8B-B14F-4D97-AF65-F5344CB8AC3E}">
        <p14:creationId xmlns:p14="http://schemas.microsoft.com/office/powerpoint/2010/main" val="1886450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Laser cut hole in Silicon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4951" y="3657600"/>
            <a:ext cx="5084978" cy="2057400"/>
          </a:xfrm>
        </p:spPr>
        <p:txBody>
          <a:bodyPr/>
          <a:lstStyle/>
          <a:p>
            <a:r>
              <a:rPr lang="en-GB" dirty="0"/>
              <a:t>The software has combined the 18 images</a:t>
            </a:r>
          </a:p>
          <a:p>
            <a:r>
              <a:rPr lang="en-GB" dirty="0"/>
              <a:t>This is the focus stacked (result) image</a:t>
            </a:r>
          </a:p>
          <a:p>
            <a:r>
              <a:rPr lang="en-GB" dirty="0"/>
              <a:t>Neither the inside nor the outside of the hole is blurred.</a:t>
            </a:r>
          </a:p>
          <a:p>
            <a:r>
              <a:rPr lang="en-GB" dirty="0"/>
              <a:t>This image has been annotated with measurements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ED74315-5B1B-44BE-B7B5-113214FBF7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r="1254"/>
          <a:stretch/>
        </p:blipFill>
        <p:spPr>
          <a:xfrm>
            <a:off x="6949549" y="1143000"/>
            <a:ext cx="4457360" cy="4572000"/>
          </a:xfrm>
        </p:spPr>
      </p:pic>
    </p:spTree>
    <p:extLst>
      <p:ext uri="{BB962C8B-B14F-4D97-AF65-F5344CB8AC3E}">
        <p14:creationId xmlns:p14="http://schemas.microsoft.com/office/powerpoint/2010/main" val="2689391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Lilly of the valley</a:t>
            </a:r>
            <a:br>
              <a:rPr lang="en-GB" dirty="0"/>
            </a:br>
            <a:r>
              <a:rPr lang="en-GB" dirty="0"/>
              <a:t>	cross section of stem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/>
              <a:t>Photo from a mobile phone</a:t>
            </a:r>
          </a:p>
          <a:p>
            <a:r>
              <a:rPr lang="en-GB" dirty="0"/>
              <a:t>Size: </a:t>
            </a:r>
            <a:r>
              <a:rPr lang="en-GB" dirty="0" err="1"/>
              <a:t>Approx</a:t>
            </a:r>
            <a:r>
              <a:rPr lang="en-GB" dirty="0"/>
              <a:t> 3mm diameter</a:t>
            </a:r>
          </a:p>
        </p:txBody>
      </p:sp>
      <p:pic>
        <p:nvPicPr>
          <p:cNvPr id="5" name="MovingSample">
            <a:hlinkClick r:id="" action="ppaction://media"/>
            <a:extLst>
              <a:ext uri="{FF2B5EF4-FFF2-40B4-BE49-F238E27FC236}">
                <a16:creationId xmlns:a16="http://schemas.microsoft.com/office/drawing/2014/main" id="{059EC95D-1A16-4EB8-A990-A6094C4BE5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7836" y="1395000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3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E16D-79B8-4CB4-AB0D-74DA170F580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Proposed Features, reasons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559E3-91F1-418E-848D-A28417FE03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2343150"/>
            <a:ext cx="9524884" cy="4031013"/>
          </a:xfrm>
        </p:spPr>
        <p:txBody>
          <a:bodyPr/>
          <a:lstStyle/>
          <a:p>
            <a:pPr marL="0" lvl="0" indent="0">
              <a:lnSpc>
                <a:spcPct val="80000"/>
              </a:lnSpc>
              <a:buNone/>
            </a:pPr>
            <a:r>
              <a:rPr lang="en-GB" sz="1900" dirty="0"/>
              <a:t>Magnification Factor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/>
              <a:t>	Supplementary methods to enter magnification factor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/>
              <a:t>	Currently we rely on the accuracy of a high precision XY stage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/>
              <a:t>Single image capture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/>
              <a:t>	Typical scanned area differences between silicon and bio samples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/>
              <a:t>Focus stacking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/>
              <a:t>	Depth of field differences between semiconductor and bio samples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/>
              <a:t>Video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/>
              <a:t>	Unlike semiconductors, bio samples may be dynamic: change or move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989262-5381-469C-ABB5-2E31C0B4AF34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Q1 State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Lilly of the valley</a:t>
            </a:r>
            <a:br>
              <a:rPr lang="en-GB" dirty="0"/>
            </a:br>
            <a:r>
              <a:rPr lang="en-GB" dirty="0"/>
              <a:t>	cross section of stem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/>
              <a:t>10x lens</a:t>
            </a:r>
          </a:p>
          <a:p>
            <a:r>
              <a:rPr lang="en-GB" dirty="0"/>
              <a:t>Animation zooming on a single cell</a:t>
            </a:r>
          </a:p>
          <a:p>
            <a:r>
              <a:rPr lang="en-GB" dirty="0">
                <a:hlinkClick r:id="rId2"/>
              </a:rPr>
              <a:t>GIF File here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CCCA3D3-C24F-4316-BCBE-7C0A5AA236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78" b="-17978"/>
          <a:stretch/>
        </p:blipFill>
        <p:spPr>
          <a:xfrm>
            <a:off x="8239964" y="1288278"/>
            <a:ext cx="3200400" cy="4572000"/>
          </a:xfrm>
        </p:spPr>
      </p:pic>
    </p:spTree>
    <p:extLst>
      <p:ext uri="{BB962C8B-B14F-4D97-AF65-F5344CB8AC3E}">
        <p14:creationId xmlns:p14="http://schemas.microsoft.com/office/powerpoint/2010/main" val="3366064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Lichen Thallus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/>
              <a:t>10x lens</a:t>
            </a:r>
          </a:p>
          <a:p>
            <a:r>
              <a:rPr lang="en-GB" dirty="0"/>
              <a:t>Personal familiarisation with looking at bio samples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7F21470-4404-4BAA-B83B-236233579B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32" b="-12432"/>
          <a:stretch/>
        </p:blipFill>
        <p:spPr>
          <a:xfrm>
            <a:off x="6389568" y="1142999"/>
            <a:ext cx="5335261" cy="4572000"/>
          </a:xfrm>
        </p:spPr>
      </p:pic>
    </p:spTree>
    <p:extLst>
      <p:ext uri="{BB962C8B-B14F-4D97-AF65-F5344CB8AC3E}">
        <p14:creationId xmlns:p14="http://schemas.microsoft.com/office/powerpoint/2010/main" val="1251925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Focus Stacking Video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4951" y="3657600"/>
            <a:ext cx="5084978" cy="1828800"/>
          </a:xfrm>
        </p:spPr>
        <p:txBody>
          <a:bodyPr>
            <a:normAutofit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Video demonstrating focus stacking feature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Shows parameter entry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Shows slice collection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Shows final image</a:t>
            </a:r>
          </a:p>
          <a:p>
            <a:r>
              <a:rPr lang="en-GB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Focus Stacking demonstration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0BC143B-4CE8-4C7A-A360-C52DEA90D2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505" b="-53505"/>
          <a:stretch/>
        </p:blipFill>
        <p:spPr>
          <a:xfrm>
            <a:off x="6949548" y="1143000"/>
            <a:ext cx="4651901" cy="4445000"/>
          </a:xfrm>
        </p:spPr>
      </p:pic>
    </p:spTree>
    <p:extLst>
      <p:ext uri="{BB962C8B-B14F-4D97-AF65-F5344CB8AC3E}">
        <p14:creationId xmlns:p14="http://schemas.microsoft.com/office/powerpoint/2010/main" val="3516631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Scale Calibration Video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4951" y="3657600"/>
            <a:ext cx="5084978" cy="2265082"/>
          </a:xfrm>
        </p:spPr>
        <p:txBody>
          <a:bodyPr>
            <a:normAutofit fontScale="70000" lnSpcReduction="20000"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Video demonstrating manual scale calibration feature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Shows (deliberately) bad measurement and scale bar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Shows image capture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Shows point selection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Shows distance entry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New scale is calculated 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Shows correct measurement and scale bar after calibration</a:t>
            </a:r>
          </a:p>
          <a:p>
            <a:r>
              <a:rPr lang="en-GB" dirty="0">
                <a:solidFill>
                  <a:srgbClr val="FFFF00"/>
                </a:solidFill>
                <a:hlinkClick r:id="rId2"/>
              </a:rPr>
              <a:t>Video: Manual Scale Calibration Demonstration From Sample</a:t>
            </a:r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  <a:hlinkClick r:id="rId3"/>
              </a:rPr>
              <a:t>Video: Using X Displacement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322A188-4A61-49BB-AEA2-5928387F62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23" b="-7823"/>
          <a:stretch/>
        </p:blipFill>
        <p:spPr/>
      </p:pic>
    </p:spTree>
    <p:extLst>
      <p:ext uri="{BB962C8B-B14F-4D97-AF65-F5344CB8AC3E}">
        <p14:creationId xmlns:p14="http://schemas.microsoft.com/office/powerpoint/2010/main" val="1324020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Camera Angle Video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4950" y="3657600"/>
            <a:ext cx="5198037" cy="2265082"/>
          </a:xfrm>
        </p:spPr>
        <p:txBody>
          <a:bodyPr>
            <a:normAutofit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Video demonstrating camera angle calibration feature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Shows image capturing (before and after X axis movement)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Note image moves at an angle due to crooked camera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Camera angle calculated from travel direction in images</a:t>
            </a:r>
          </a:p>
          <a:p>
            <a:r>
              <a:rPr lang="en-GB" dirty="0">
                <a:solidFill>
                  <a:srgbClr val="FFFF00"/>
                </a:solidFill>
                <a:hlinkClick r:id="rId2"/>
              </a:rPr>
              <a:t>Video: Camera Angle Calibration Demonstration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3DA1CAD-B473-4277-86E6-1F8BF3E53E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" b="3795"/>
          <a:stretch>
            <a:fillRect/>
          </a:stretch>
        </p:blipFill>
        <p:spPr>
          <a:xfrm>
            <a:off x="7898132" y="1245550"/>
            <a:ext cx="3200400" cy="4572000"/>
          </a:xfrm>
        </p:spPr>
      </p:pic>
    </p:spTree>
    <p:extLst>
      <p:ext uri="{BB962C8B-B14F-4D97-AF65-F5344CB8AC3E}">
        <p14:creationId xmlns:p14="http://schemas.microsoft.com/office/powerpoint/2010/main" val="1775594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40D5-E8BF-4C12-852C-7BB4E5DC035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Software Testing Results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973E-0D86-49FE-8234-2EF982A7B73A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VIDEO Generation</a:t>
            </a:r>
          </a:p>
        </p:txBody>
      </p:sp>
    </p:spTree>
    <p:extLst>
      <p:ext uri="{BB962C8B-B14F-4D97-AF65-F5344CB8AC3E}">
        <p14:creationId xmlns:p14="http://schemas.microsoft.com/office/powerpoint/2010/main" val="2804041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1st microscope video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4951" y="3657600"/>
            <a:ext cx="5084978" cy="2025650"/>
          </a:xfrm>
        </p:spPr>
        <p:txBody>
          <a:bodyPr>
            <a:normAutofit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Microscope software created video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Motion added artificially to verify animation, 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</a:t>
            </a:r>
            <a:r>
              <a:rPr lang="el-GR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μ</a:t>
            </a:r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 added to x coordinate per frame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Sample: Lilly of the valley cells</a:t>
            </a:r>
          </a:p>
          <a:p>
            <a:r>
              <a:rPr lang="en-GB" b="1" i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Videos: Original and resized</a:t>
            </a:r>
            <a:endParaRPr lang="en-GB" b="1" i="1" dirty="0">
              <a:solidFill>
                <a:srgbClr val="FFFF00"/>
              </a:solidFill>
            </a:endParaRPr>
          </a:p>
        </p:txBody>
      </p:sp>
      <p:pic>
        <p:nvPicPr>
          <p:cNvPr id="2" name="MovingSample">
            <a:hlinkClick r:id="" action="ppaction://media"/>
            <a:extLst>
              <a:ext uri="{FF2B5EF4-FFF2-40B4-BE49-F238E27FC236}">
                <a16:creationId xmlns:a16="http://schemas.microsoft.com/office/drawing/2014/main" id="{09F83027-84E2-49F8-A2F2-733063705B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0850" y="1162050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Microspheres</a:t>
            </a:r>
            <a:b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endParaRPr lang="en-GB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10x lens Focus stacked image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Scale bar ≅ ½ width of human hair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/>
              </a:rPr>
              <a:t>The microspheres, macro-view</a:t>
            </a:r>
            <a:endParaRPr lang="en-GB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61AF143-6AB2-4F58-89AD-8485E35308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2" b="-992"/>
          <a:stretch/>
        </p:blipFill>
        <p:spPr>
          <a:xfrm>
            <a:off x="6540500" y="1130300"/>
            <a:ext cx="4800599" cy="4895850"/>
          </a:xfrm>
        </p:spPr>
      </p:pic>
    </p:spTree>
    <p:extLst>
      <p:ext uri="{BB962C8B-B14F-4D97-AF65-F5344CB8AC3E}">
        <p14:creationId xmlns:p14="http://schemas.microsoft.com/office/powerpoint/2010/main" val="3200614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Microsphere size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100x lens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Size measurements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61AF143-6AB2-4F58-89AD-8485E35308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2" b="-992"/>
          <a:stretch/>
        </p:blipFill>
        <p:spPr>
          <a:xfrm>
            <a:off x="6540500" y="1130300"/>
            <a:ext cx="4800599" cy="4895850"/>
          </a:xfrm>
        </p:spPr>
      </p:pic>
    </p:spTree>
    <p:extLst>
      <p:ext uri="{BB962C8B-B14F-4D97-AF65-F5344CB8AC3E}">
        <p14:creationId xmlns:p14="http://schemas.microsoft.com/office/powerpoint/2010/main" val="214806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2E041-932C-4C7C-B50C-9FF11EFA6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1" y="1402133"/>
            <a:ext cx="5629792" cy="2574420"/>
          </a:xfrm>
        </p:spPr>
        <p:txBody>
          <a:bodyPr>
            <a:normAutofit fontScale="90000"/>
          </a:bodyPr>
          <a:lstStyle/>
          <a:p>
            <a:b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b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b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Video Generation testing</a:t>
            </a:r>
            <a:b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Microspheres in oil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310F4-EFC7-4396-B4B3-816D6396CA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4951" y="3657600"/>
            <a:ext cx="5084978" cy="2136450"/>
          </a:xfrm>
        </p:spPr>
        <p:txBody>
          <a:bodyPr/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Microsphere’s drifting in oil, 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used as something moving to test the video generation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/>
              </a:rPr>
              <a:t>5 micron spheres flowing to a stop!</a:t>
            </a:r>
            <a:endParaRPr lang="en-GB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GB" b="1" dirty="0">
                <a:hlinkClick r:id="rId3"/>
              </a:rPr>
              <a:t>Microsphere collision in oil ripple</a:t>
            </a:r>
            <a:endParaRPr lang="en-GB" b="1" dirty="0"/>
          </a:p>
          <a:p>
            <a:r>
              <a:rPr lang="en-GB" b="1" dirty="0">
                <a:hlinkClick r:id="rId4"/>
              </a:rPr>
              <a:t>A droplet or two added to the oil</a:t>
            </a:r>
            <a:endParaRPr lang="en-GB" b="1" dirty="0"/>
          </a:p>
          <a:p>
            <a:endParaRPr lang="en-GB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FEB3F-E5A7-442D-8308-E01186C07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95" y="1316675"/>
            <a:ext cx="4467849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27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E16D-79B8-4CB4-AB0D-74DA170F580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z="40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Newly</a:t>
            </a:r>
            <a:r>
              <a:rPr lang="en-GB" sz="4000" dirty="0">
                <a:solidFill>
                  <a:srgbClr val="FFFF00"/>
                </a:solidFill>
              </a:rPr>
              <a:t> Implemented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559E3-91F1-418E-848D-A28417FE03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2343150"/>
            <a:ext cx="9524884" cy="4031013"/>
          </a:xfrm>
        </p:spPr>
        <p:txBody>
          <a:bodyPr/>
          <a:lstStyle/>
          <a:p>
            <a:pPr marL="0" lvl="0" indent="0">
              <a:lnSpc>
                <a:spcPct val="80000"/>
              </a:lnSpc>
              <a:buNone/>
            </a:pPr>
            <a:r>
              <a:rPr lang="en-GB" sz="19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Magnification Factor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/>
              <a:t>	</a:t>
            </a:r>
            <a:r>
              <a:rPr lang="en-GB" sz="19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Calibration of Camera Angle, (extra feature, not originally planned)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Calibration of lens magnification from (</a:t>
            </a:r>
            <a:r>
              <a:rPr lang="en-GB" sz="1900" b="1" i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i</a:t>
            </a:r>
            <a:r>
              <a:rPr lang="en-GB" sz="19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)a calibrated slide, or (ii)X axis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>
                <a:solidFill>
                  <a:srgbClr val="FFFF00"/>
                </a:solidFill>
              </a:rPr>
              <a:t>Single image capture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>
                <a:solidFill>
                  <a:srgbClr val="FFFF00"/>
                </a:solidFill>
              </a:rPr>
              <a:t>	Captures a single image received from the camera,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>
                <a:solidFill>
                  <a:srgbClr val="FFFF00"/>
                </a:solidFill>
              </a:rPr>
              <a:t>	No tile stitching required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>
                <a:solidFill>
                  <a:srgbClr val="FFFF00"/>
                </a:solidFill>
              </a:rPr>
              <a:t>	No need to specify image size: uses region of interest (ROI)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>
                <a:solidFill>
                  <a:srgbClr val="FFFF00"/>
                </a:solidFill>
              </a:rPr>
              <a:t>Focus stacking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dirty="0">
                <a:solidFill>
                  <a:srgbClr val="FFFF00"/>
                </a:solidFill>
              </a:rPr>
              <a:t>	Combines images with different part in focus, into a single image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Video 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19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Uses OpenCV </a:t>
            </a:r>
            <a:r>
              <a:rPr lang="en-GB" sz="1900" b="1" i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VideoWriter</a:t>
            </a:r>
            <a:r>
              <a:rPr lang="en-GB" sz="19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class. Creates MPEG-2, MPEG-4 and M-JPEG files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671A2-37DA-4814-8CF9-7830D5067463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Q3 State</a:t>
            </a:r>
          </a:p>
        </p:txBody>
      </p:sp>
    </p:spTree>
    <p:extLst>
      <p:ext uri="{BB962C8B-B14F-4D97-AF65-F5344CB8AC3E}">
        <p14:creationId xmlns:p14="http://schemas.microsoft.com/office/powerpoint/2010/main" val="804125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40D5-E8BF-4C12-852C-7BB4E5DC035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Software Documentation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973E-0D86-49FE-8234-2EF982A7B73A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Descriptions of how to use new features</a:t>
            </a:r>
          </a:p>
        </p:txBody>
      </p:sp>
    </p:spTree>
    <p:extLst>
      <p:ext uri="{BB962C8B-B14F-4D97-AF65-F5344CB8AC3E}">
        <p14:creationId xmlns:p14="http://schemas.microsoft.com/office/powerpoint/2010/main" val="171660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F88C7-8FE8-41B6-B370-A9EAF8867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Focus Stacking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E6D71E2-CDF7-4A8A-91C7-83DCA0E773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-18369" b="-18369"/>
          <a:stretch/>
        </p:blipFill>
        <p:spPr>
          <a:xfrm>
            <a:off x="6949549" y="1143000"/>
            <a:ext cx="4651324" cy="4572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985E89-AA46-4AF9-AE5D-9F4151DDBD0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4951" y="3657600"/>
            <a:ext cx="5084978" cy="2057400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10 pages of instructions for use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Now easily available for inspection</a:t>
            </a:r>
          </a:p>
          <a:p>
            <a:r>
              <a:rPr lang="en-GB" dirty="0">
                <a:solidFill>
                  <a:srgbClr val="FFFF00"/>
                </a:solidFill>
                <a:hlinkClick r:id="rId3"/>
              </a:rPr>
              <a:t>Nanoro Microscope Focus Stacking Procedure</a:t>
            </a:r>
            <a:endParaRPr lang="en-GB" dirty="0">
              <a:solidFill>
                <a:srgbClr val="FFFF00"/>
              </a:solidFill>
            </a:endParaRP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Demonstration Video Available too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4"/>
              </a:rPr>
              <a:t>Nanoro Microscope Focus stacking demonstration</a:t>
            </a:r>
            <a:endParaRPr lang="en-GB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2B1E0-94F8-4153-A210-B001D472FF3A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Q2: Wrote this</a:t>
            </a:r>
          </a:p>
        </p:txBody>
      </p:sp>
    </p:spTree>
    <p:extLst>
      <p:ext uri="{BB962C8B-B14F-4D97-AF65-F5344CB8AC3E}">
        <p14:creationId xmlns:p14="http://schemas.microsoft.com/office/powerpoint/2010/main" val="2013880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F88C7-8FE8-41B6-B370-A9EAF8867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Manual Calibration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E6D71E2-CDF7-4A8A-91C7-83DCA0E773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r="3609"/>
          <a:stretch/>
        </p:blipFill>
        <p:spPr>
          <a:xfrm>
            <a:off x="8107081" y="1854192"/>
            <a:ext cx="2929968" cy="2880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985E89-AA46-4AF9-AE5D-9F4151DDBD0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17 pages of instructions for use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3"/>
              </a:rPr>
              <a:t>Nanoro Manual Calibration Procedure</a:t>
            </a:r>
            <a:endParaRPr lang="en-GB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2B1E0-94F8-4153-A210-B001D472FF3A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Q3: Added this</a:t>
            </a:r>
          </a:p>
        </p:txBody>
      </p:sp>
    </p:spTree>
    <p:extLst>
      <p:ext uri="{BB962C8B-B14F-4D97-AF65-F5344CB8AC3E}">
        <p14:creationId xmlns:p14="http://schemas.microsoft.com/office/powerpoint/2010/main" val="2240965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F88C7-8FE8-41B6-B370-A9EAF8867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Video Capture Report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985E89-AA46-4AF9-AE5D-9F4151DDBD0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4951" y="3657600"/>
            <a:ext cx="5084978" cy="2093720"/>
          </a:xfrm>
        </p:spPr>
        <p:txBody>
          <a:bodyPr/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28 pages of analysis of various options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Shown: Standard screen sizes 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Versus Nanoro Camera image sizes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Also shown. HDMI Video Capture hardware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/>
              </a:rPr>
              <a:t>Video Capture Report</a:t>
            </a:r>
            <a:endParaRPr lang="en-GB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2B1E0-94F8-4153-A210-B001D472FF3A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Q3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D0A6ECB-5D51-4317-8366-020182FC26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29" b="-21429"/>
          <a:stretch/>
        </p:blipFill>
        <p:spPr>
          <a:xfrm>
            <a:off x="7266775" y="1491953"/>
            <a:ext cx="2160000" cy="3085714"/>
          </a:xfrm>
        </p:spPr>
      </p:pic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86AE0B41-6144-481B-9B04-63DAFEDC81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29" b="-21429"/>
          <a:stretch/>
        </p:blipFill>
        <p:spPr>
          <a:xfrm>
            <a:off x="9743630" y="1491953"/>
            <a:ext cx="2160000" cy="3085714"/>
          </a:xfrm>
          <a:prstGeom prst="rect">
            <a:avLst/>
          </a:prstGeom>
          <a:noFill/>
          <a:ln>
            <a:noFill/>
          </a:ln>
          <a:effectLst>
            <a:outerShdw dist="50804" dir="5400000" algn="tl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806E54-E54F-44CD-9539-A9ED6113C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75" y="4487936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14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40D5-E8BF-4C12-852C-7BB4E5DC035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Software Engineer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973E-0D86-49FE-8234-2EF982A7B73A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Other </a:t>
            </a:r>
            <a:r>
              <a:rPr lang="en-GB" dirty="0" err="1"/>
              <a:t>activites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439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1DC13-83C7-48F3-AFE7-7F24A834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LV-Mod / NM900</a:t>
            </a:r>
            <a:b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 (Light Controller GUI)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6F1B2-C028-4718-997A-C74D1930457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03315" y="3162300"/>
            <a:ext cx="8946544" cy="3086096"/>
          </a:xfrm>
        </p:spPr>
        <p:txBody>
          <a:bodyPr/>
          <a:lstStyle/>
          <a:p>
            <a:r>
              <a:rPr lang="en-GB" dirty="0"/>
              <a:t>	</a:t>
            </a:r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Changed the LV-Mod GUI software 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It is now called the “Light Controller”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No longer tied to a specific partner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Has its own installer program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/>
              </a:rPr>
              <a:t>Video Demonstration</a:t>
            </a:r>
            <a:endParaRPr lang="en-GB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662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1DC13-83C7-48F3-AFE7-7F24A834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Light Controller PCBs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6F1B2-C028-4718-997A-C74D1930457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54951" y="2988677"/>
            <a:ext cx="7791966" cy="3031119"/>
          </a:xfrm>
        </p:spPr>
        <p:txBody>
          <a:bodyPr>
            <a:normAutofit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Helped create a video demonstrating NM900 light unit’s</a:t>
            </a:r>
          </a:p>
          <a:p>
            <a:pPr lvl="1"/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Installation</a:t>
            </a:r>
          </a:p>
          <a:p>
            <a:pPr lvl="1"/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use 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Helped Zagros diagnose issues with manufacture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/>
              </a:rPr>
              <a:t>Reprogrammed a Light Controller card for Microscope</a:t>
            </a:r>
            <a:endParaRPr lang="en-GB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Found cheaper source in China </a:t>
            </a:r>
            <a:r>
              <a:rPr lang="en-GB" b="1" i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http://www.wmdcircuit.com/</a:t>
            </a:r>
            <a:endParaRPr lang="en-GB" b="1" i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F4738-3AC4-42DB-92E4-AFAF33F81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75554" y="2217600"/>
            <a:ext cx="462272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92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1DC13-83C7-48F3-AFE7-7F24A834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Engagement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6F1B2-C028-4718-997A-C74D1930457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54951" y="3657599"/>
            <a:ext cx="8825660" cy="2613892"/>
          </a:xfrm>
        </p:spPr>
        <p:txBody>
          <a:bodyPr>
            <a:normAutofit/>
          </a:bodyPr>
          <a:lstStyle/>
          <a:p>
            <a:r>
              <a:rPr lang="en-GB" dirty="0"/>
              <a:t>	Contacted TLM laser/ Oculus</a:t>
            </a:r>
          </a:p>
          <a:p>
            <a:pPr lvl="1"/>
            <a:r>
              <a:rPr lang="en-GB" dirty="0"/>
              <a:t>They are potentially interested in the focus stacking</a:t>
            </a:r>
          </a:p>
          <a:p>
            <a:r>
              <a:rPr lang="en-GB" dirty="0"/>
              <a:t>	Wrote a message for my Facebook/LinkedIn</a:t>
            </a:r>
          </a:p>
          <a:p>
            <a:pPr lvl="1"/>
            <a:r>
              <a:rPr lang="en-GB" dirty="0"/>
              <a:t>Cost free, might or might not generate any interest</a:t>
            </a:r>
          </a:p>
        </p:txBody>
      </p:sp>
    </p:spTree>
    <p:extLst>
      <p:ext uri="{BB962C8B-B14F-4D97-AF65-F5344CB8AC3E}">
        <p14:creationId xmlns:p14="http://schemas.microsoft.com/office/powerpoint/2010/main" val="2404659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1DC13-83C7-48F3-AFE7-7F24A834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Engagement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6F1B2-C028-4718-997A-C74D1930457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05751" y="2971799"/>
            <a:ext cx="8825660" cy="2613892"/>
          </a:xfrm>
        </p:spPr>
        <p:txBody>
          <a:bodyPr>
            <a:normAutofit/>
          </a:bodyPr>
          <a:lstStyle/>
          <a:p>
            <a:r>
              <a:rPr lang="en-GB" dirty="0"/>
              <a:t>Facebook introduction – Ivan Urwin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FBF23-8664-47F0-AFA6-F6E868B55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51" y="3674421"/>
            <a:ext cx="5400000" cy="24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443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1DC13-83C7-48F3-AFE7-7F24A834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Engagement</a:t>
            </a:r>
            <a:br>
              <a:rPr lang="en-GB" dirty="0"/>
            </a:br>
            <a:r>
              <a:rPr lang="en-GB" dirty="0"/>
              <a:t>	Feedback: Magnification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6F1B2-C028-4718-997A-C74D1930457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05751" y="3512321"/>
            <a:ext cx="8825660" cy="2073370"/>
          </a:xfrm>
        </p:spPr>
        <p:txBody>
          <a:bodyPr>
            <a:normAutofit/>
          </a:bodyPr>
          <a:lstStyle/>
          <a:p>
            <a:r>
              <a:rPr lang="en-GB" dirty="0"/>
              <a:t>Feedback from AMD regarding magnification</a:t>
            </a:r>
          </a:p>
          <a:p>
            <a:r>
              <a:rPr lang="en-GB" dirty="0"/>
              <a:t>Software could display the magnification value better</a:t>
            </a:r>
          </a:p>
          <a:p>
            <a:r>
              <a:rPr lang="en-GB" dirty="0"/>
              <a:t>Wrote a short overview of our magnification factor</a:t>
            </a:r>
          </a:p>
          <a:p>
            <a:r>
              <a:rPr lang="en-GB" dirty="0">
                <a:hlinkClick r:id="rId2"/>
              </a:rPr>
              <a:t>Details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669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7B34A-8904-4104-AAF1-32A7612427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Graphic User Interface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694FC-4F4A-4A79-B019-0BB77B0C60F9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Changes required to control/use new features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FD695-2B64-43D5-B79B-F7BA26978DB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Scan Parameters</a:t>
            </a:r>
            <a:br>
              <a:rPr lang="en-GB" dirty="0"/>
            </a:br>
            <a:r>
              <a:rPr lang="en-GB" dirty="0"/>
              <a:t>	Tabbed approach</a:t>
            </a: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9F29F496-69C0-42F8-A31A-00CBCD660D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24165" t="-6616" r="-5103" b="-2677"/>
          <a:stretch>
            <a:fillRect/>
          </a:stretch>
        </p:blipFill>
        <p:spPr>
          <a:xfrm>
            <a:off x="6009025" y="1071420"/>
            <a:ext cx="5578461" cy="490387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B280B-8529-490E-891F-DC5BB2921C72}"/>
              </a:ext>
            </a:extLst>
          </p:cNvPr>
          <p:cNvSpPr txBox="1"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285750" lvl="0" indent="-285750">
              <a:buFont typeface="Arial" pitchFamily="34"/>
              <a:buChar char="•"/>
            </a:pPr>
            <a:r>
              <a:rPr lang="en-GB" dirty="0"/>
              <a:t>New capabilities added to the GUI</a:t>
            </a:r>
          </a:p>
          <a:p>
            <a:pPr marL="285750" lvl="0" indent="-285750">
              <a:buFont typeface="Arial" pitchFamily="34"/>
              <a:buChar char="•"/>
            </a:pPr>
            <a:r>
              <a:rPr lang="en-GB" dirty="0"/>
              <a:t>Prompts grouped into tabs</a:t>
            </a:r>
          </a:p>
          <a:p>
            <a:pPr marL="285750" lvl="0" indent="-285750">
              <a:buFont typeface="Arial" pitchFamily="34"/>
              <a:buChar char="•"/>
            </a:pPr>
            <a:r>
              <a:rPr lang="en-GB" dirty="0"/>
              <a:t>Only the relevant tabs will be operable</a:t>
            </a:r>
          </a:p>
          <a:p>
            <a:pPr marL="285750" lvl="0" indent="-285750">
              <a:buFont typeface="Arial" pitchFamily="34"/>
              <a:buChar char="•"/>
            </a:pPr>
            <a:r>
              <a:rPr lang="en-GB" dirty="0"/>
              <a:t>Inoperable may mean greyed out or not shown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E16A6-0923-442B-A6B8-978B6A578E3A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Q1 State: Proposed this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FD695-2B64-43D5-B79B-F7BA26978DB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rgbClr val="FFFF00"/>
                </a:solidFill>
              </a:rPr>
              <a:t>Scan Parameters</a:t>
            </a:r>
            <a:br>
              <a:rPr lang="en-GB" dirty="0">
                <a:solidFill>
                  <a:srgbClr val="FFFF00"/>
                </a:solidFill>
              </a:rPr>
            </a:br>
            <a:r>
              <a:rPr lang="en-GB" dirty="0">
                <a:solidFill>
                  <a:srgbClr val="FFFF00"/>
                </a:solidFill>
              </a:rPr>
              <a:t>	Tabbed approach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B280B-8529-490E-891F-DC5BB2921C7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657600"/>
            <a:ext cx="5084978" cy="2317692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Arial" pitchFamily="34"/>
              <a:buChar char="•"/>
            </a:pPr>
            <a:r>
              <a:rPr lang="en-GB" dirty="0">
                <a:solidFill>
                  <a:srgbClr val="FFFF00"/>
                </a:solidFill>
              </a:rPr>
              <a:t>New capabilities added to the GUI</a:t>
            </a:r>
          </a:p>
          <a:p>
            <a:pPr marL="1028700" lvl="1">
              <a:buFont typeface="Arial" pitchFamily="34"/>
              <a:buChar char="•"/>
            </a:pPr>
            <a:r>
              <a:rPr lang="en-GB" dirty="0">
                <a:solidFill>
                  <a:srgbClr val="FFFF00"/>
                </a:solidFill>
              </a:rPr>
              <a:t>Name tab added for saved image</a:t>
            </a:r>
          </a:p>
          <a:p>
            <a:pPr marL="285750" lvl="0" indent="-285750">
              <a:buFont typeface="Arial" pitchFamily="34"/>
              <a:buChar char="•"/>
            </a:pPr>
            <a:r>
              <a:rPr lang="en-GB" dirty="0">
                <a:solidFill>
                  <a:srgbClr val="FFFF00"/>
                </a:solidFill>
              </a:rPr>
              <a:t>Prompts grouped into tabs</a:t>
            </a:r>
          </a:p>
          <a:p>
            <a:pPr marL="1028700" lvl="1">
              <a:buFont typeface="Arial" pitchFamily="34"/>
              <a:buChar char="•"/>
            </a:pPr>
            <a:r>
              <a:rPr lang="en-GB" dirty="0">
                <a:solidFill>
                  <a:srgbClr val="FFFF00"/>
                </a:solidFill>
              </a:rPr>
              <a:t>Setup, name, Z and Run tabs functioning</a:t>
            </a:r>
          </a:p>
          <a:p>
            <a:pPr marL="285750" lvl="0" indent="-285750">
              <a:buFont typeface="Arial" pitchFamily="34"/>
              <a:buChar char="•"/>
            </a:pPr>
            <a:r>
              <a:rPr lang="en-GB" dirty="0">
                <a:solidFill>
                  <a:srgbClr val="FFFF00"/>
                </a:solidFill>
              </a:rPr>
              <a:t>Only the relevant tabs are operable</a:t>
            </a:r>
          </a:p>
          <a:p>
            <a:pPr marL="285750" lvl="0" indent="-285750">
              <a:buFont typeface="Arial" pitchFamily="34"/>
              <a:buChar char="•"/>
            </a:pPr>
            <a:r>
              <a:rPr lang="en-GB" dirty="0">
                <a:solidFill>
                  <a:srgbClr val="FFFF00"/>
                </a:solidFill>
              </a:rPr>
              <a:t>Decision made: Inoperable means greyed 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E16A6-0923-442B-A6B8-978B6A578E3A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Q2 State: Implemented this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37EA61F-C667-44A7-A5E6-AC9A3E07AF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-23501" b="-23501"/>
          <a:stretch/>
        </p:blipFill>
        <p:spPr>
          <a:xfrm>
            <a:off x="6950075" y="1143000"/>
            <a:ext cx="4910138" cy="4572000"/>
          </a:xfrm>
        </p:spPr>
      </p:pic>
    </p:spTree>
    <p:extLst>
      <p:ext uri="{BB962C8B-B14F-4D97-AF65-F5344CB8AC3E}">
        <p14:creationId xmlns:p14="http://schemas.microsoft.com/office/powerpoint/2010/main" val="902604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F88C7-8FE8-41B6-B370-A9EAF8867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Single Image Capture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E6D71E2-CDF7-4A8A-91C7-83DCA0E773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58" r="-31058"/>
          <a:stretch/>
        </p:blipFill>
        <p:spPr>
          <a:xfrm>
            <a:off x="7159099" y="1504950"/>
            <a:ext cx="4651324" cy="4572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985E89-AA46-4AF9-AE5D-9F4151DDBD0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Simply captures the camera’s region of interest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Image saved identically to scanned images</a:t>
            </a:r>
          </a:p>
          <a:p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Allows metrology tools to be used, i.e.</a:t>
            </a:r>
            <a:b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measurements</a:t>
            </a:r>
            <a:b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labels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2B1E0-94F8-4153-A210-B001D472FF3A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Q3: Developed </a:t>
            </a:r>
          </a:p>
        </p:txBody>
      </p:sp>
    </p:spTree>
    <p:extLst>
      <p:ext uri="{BB962C8B-B14F-4D97-AF65-F5344CB8AC3E}">
        <p14:creationId xmlns:p14="http://schemas.microsoft.com/office/powerpoint/2010/main" val="153711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5AA2F-E15D-4556-9B8E-CFC56A7A69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1243506"/>
            <a:ext cx="5092906" cy="1574807"/>
          </a:xfrm>
        </p:spPr>
        <p:txBody>
          <a:bodyPr/>
          <a:lstStyle/>
          <a:p>
            <a:pPr lvl="0"/>
            <a:r>
              <a:rPr lang="en-GB" sz="32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Scan Parameters</a:t>
            </a:r>
            <a:br>
              <a:rPr lang="en-GB" sz="32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32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File</a:t>
            </a:r>
            <a:br>
              <a:rPr lang="en-GB" sz="3200" dirty="0">
                <a:solidFill>
                  <a:srgbClr val="FFFF00"/>
                </a:solidFill>
              </a:rPr>
            </a:b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6E307-453F-4E59-A363-0470B3D782E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2870200"/>
            <a:ext cx="5274652" cy="3594100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“Name” tab renamed to “File” tab…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MEDIA PROMPTS ARE ONLY SHOWN FOR VIDEO FILES!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... because video files require more info than just a name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Media files may “contain” multiple audio / video streams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Video streams may be encoded by different codecs for different formats, e.g. MPEG2, MPEG4, Motion JPEG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Various standard file extensions are used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Custom prompt values [discouraged] may be entered…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… potentially allowing customer installed codecs to be available for video creation.</a:t>
            </a:r>
          </a:p>
          <a:p>
            <a:pPr marL="285750" lvl="0" indent="-285750">
              <a:lnSpc>
                <a:spcPct val="90000"/>
              </a:lnSpc>
              <a:buFont typeface="Arial" pitchFamily="34"/>
              <a:buChar char="•"/>
            </a:pPr>
            <a:r>
              <a:rPr lang="en-GB" sz="13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Frames per second here is the proposed playback 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524F1-2BD4-4E85-9CD0-B9C463203586}"/>
              </a:ext>
            </a:extLst>
          </p:cNvPr>
          <p:cNvSpPr txBox="1"/>
          <p:nvPr/>
        </p:nvSpPr>
        <p:spPr>
          <a:xfrm>
            <a:off x="1385080" y="483837"/>
            <a:ext cx="41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Q3 State: Implemented this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E6F61EF-3B75-4D28-98AA-6E90ACE9A9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04" r="-35404"/>
          <a:stretch/>
        </p:blipFill>
        <p:spPr>
          <a:xfrm>
            <a:off x="6949549" y="1143000"/>
            <a:ext cx="4900706" cy="45720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BBA440-4DE3-4027-A565-F13FB211120B}"/>
              </a:ext>
            </a:extLst>
          </p:cNvPr>
          <p:cNvSpPr txBox="1"/>
          <p:nvPr/>
        </p:nvSpPr>
        <p:spPr>
          <a:xfrm>
            <a:off x="3048000" y="310814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18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58923"/>
      </p:ext>
    </p:extLst>
  </p:cSld>
  <p:clrMapOvr>
    <a:masterClrMapping/>
  </p:clrMapOvr>
</p:sld>
</file>

<file path=ppt/theme/theme1.xml><?xml version="1.0" encoding="utf-8"?>
<a:theme xmlns:a="http://schemas.openxmlformats.org/drawingml/2006/main" name="Io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11529</TotalTime>
  <Words>1709</Words>
  <Application>Microsoft Office PowerPoint</Application>
  <PresentationFormat>Widescreen</PresentationFormat>
  <Paragraphs>266</Paragraphs>
  <Slides>49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Century Gothic</vt:lpstr>
      <vt:lpstr>Courier New</vt:lpstr>
      <vt:lpstr>Wingdings 3</vt:lpstr>
      <vt:lpstr>Ion</vt:lpstr>
      <vt:lpstr>Bio Imaging Software</vt:lpstr>
      <vt:lpstr>Bio Imaging Software Feature List</vt:lpstr>
      <vt:lpstr>Proposed Features, reasons</vt:lpstr>
      <vt:lpstr>Newly Implemented Features</vt:lpstr>
      <vt:lpstr>Graphic User Interface</vt:lpstr>
      <vt:lpstr>Scan Parameters  Tabbed approach</vt:lpstr>
      <vt:lpstr>Scan Parameters  Tabbed approach</vt:lpstr>
      <vt:lpstr>Single Image Capture</vt:lpstr>
      <vt:lpstr>Scan Parameters  File </vt:lpstr>
      <vt:lpstr>Focus Stacking</vt:lpstr>
      <vt:lpstr>Scan Parameters  Z </vt:lpstr>
      <vt:lpstr>Scan Parameters  Z </vt:lpstr>
      <vt:lpstr>Scan Parameters  Run </vt:lpstr>
      <vt:lpstr>Scan Parameters  Run </vt:lpstr>
      <vt:lpstr>Manual Calibration</vt:lpstr>
      <vt:lpstr>Manual Calibration</vt:lpstr>
      <vt:lpstr>Software Components</vt:lpstr>
      <vt:lpstr>Focus Stacking Library  based on open source software </vt:lpstr>
      <vt:lpstr>Focus Stacking Library  based on open source software  https://github.com/PetteriAimonen/focus-stack</vt:lpstr>
      <vt:lpstr>Software Testing Results </vt:lpstr>
      <vt:lpstr>Software Testing Results </vt:lpstr>
      <vt:lpstr>Human hair on paper </vt:lpstr>
      <vt:lpstr>Human hair on paper </vt:lpstr>
      <vt:lpstr>Human hair on paper </vt:lpstr>
      <vt:lpstr>Human hair on paper </vt:lpstr>
      <vt:lpstr>Laser cut hole in Silicon </vt:lpstr>
      <vt:lpstr>Laser cut hole in Silicon </vt:lpstr>
      <vt:lpstr>Laser cut hole in Silicon </vt:lpstr>
      <vt:lpstr>Lilly of the valley  cross section of stem </vt:lpstr>
      <vt:lpstr>Lilly of the valley  cross section of stem </vt:lpstr>
      <vt:lpstr>Lichen Thallus </vt:lpstr>
      <vt:lpstr>Focus Stacking Video </vt:lpstr>
      <vt:lpstr>Scale Calibration Video </vt:lpstr>
      <vt:lpstr>Camera Angle Video </vt:lpstr>
      <vt:lpstr>Software Testing Results </vt:lpstr>
      <vt:lpstr>1st microscope video  </vt:lpstr>
      <vt:lpstr>Microspheres </vt:lpstr>
      <vt:lpstr>Microsphere size </vt:lpstr>
      <vt:lpstr>   Video Generation testing Microspheres in oil  </vt:lpstr>
      <vt:lpstr>Software Documentation </vt:lpstr>
      <vt:lpstr>Focus Stacking</vt:lpstr>
      <vt:lpstr>Manual Calibration</vt:lpstr>
      <vt:lpstr>Video Capture Report</vt:lpstr>
      <vt:lpstr>Software Engineer </vt:lpstr>
      <vt:lpstr>LV-Mod / NM900   (Light Controller GUI)</vt:lpstr>
      <vt:lpstr>Light Controller PCBs</vt:lpstr>
      <vt:lpstr>Customer Engagement</vt:lpstr>
      <vt:lpstr>Customer Engagement</vt:lpstr>
      <vt:lpstr>Customer Engagement  Feedback: Magnification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 Imaging Software Feature List</dc:title>
  <dc:creator>Crystal Clear</dc:creator>
  <cp:lastModifiedBy>Crystal Clear</cp:lastModifiedBy>
  <cp:revision>17</cp:revision>
  <dcterms:created xsi:type="dcterms:W3CDTF">2021-12-03T21:34:05Z</dcterms:created>
  <dcterms:modified xsi:type="dcterms:W3CDTF">2022-03-07T00:36:19Z</dcterms:modified>
</cp:coreProperties>
</file>